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  <p:sldId id="257" r:id="rId8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9"/>
  </p:normalViewPr>
  <p:slideViewPr>
    <p:cSldViewPr>
      <p:cViewPr>
        <p:scale>
          <a:sx n="83" d="100"/>
          <a:sy n="83" d="100"/>
        </p:scale>
        <p:origin x="471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66587-5E70-8F47-9097-F9FFD15E4979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257B9-3156-B647-ABA7-CAAB515DD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7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57B9-3156-B647-ABA7-CAAB515DD5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7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5579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42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98_792x3961.jpg"/>
  <Relationship Id="rId3" Type="http://schemas.openxmlformats.org/officeDocument/2006/relationships/image" Target="../media/2106_792x3962.jpg"/>
  <Relationship Id="rId4" Type="http://schemas.openxmlformats.org/officeDocument/2006/relationships/image" Target="../media/2154_792x3963.jpg"/>
  <Relationship Id="rId5" Type="http://schemas.openxmlformats.org/officeDocument/2006/relationships/image" Target="../media/2244_792x3964.jpg"/>
  <Relationship Id="rId6" Type="http://schemas.openxmlformats.org/officeDocument/2006/relationships/image" Target="../media/2218_792x3965.jpg"/>
  <Relationship Id="rId7" Type="http://schemas.openxmlformats.org/officeDocument/2006/relationships/image" Target="../media/1816_792x3966.jpg"/>
  <Relationship Id="rId8" Type="http://schemas.openxmlformats.org/officeDocument/2006/relationships/image" Target="../media/1780_792x3967.jpg"/>
  <Relationship Id="rId9" Type="http://schemas.openxmlformats.org/officeDocument/2006/relationships/image" Target="../media/1795_792x3968.jpg"/>
  <Relationship Id="rId10" Type="http://schemas.openxmlformats.org/officeDocument/2006/relationships/image" Target="../media/1567_792x3969.jpg"/>
  <Relationship Id="rId11" Type="http://schemas.openxmlformats.org/officeDocument/2006/relationships/image" Target="../media/1600_792x39610.jpg"/>
  <Relationship Id="rId12" Type="http://schemas.openxmlformats.org/officeDocument/2006/relationships/image" Target="../media/1629_792x39611.jpg"/>
  <Relationship Id="rId13" Type="http://schemas.openxmlformats.org/officeDocument/2006/relationships/image" Target="../media/2423_792x39612.jpg"/>
  <Relationship Id="rId14" Type="http://schemas.openxmlformats.org/officeDocument/2006/relationships/image" Target="../media/1498_792x39613.jpg"/>
  <Relationship Id="rId15" Type="http://schemas.openxmlformats.org/officeDocument/2006/relationships/image" Target="../media/1467_792x39614.jpg"/>
  <Relationship Id="rId16" Type="http://schemas.openxmlformats.org/officeDocument/2006/relationships/image" Target="../media/1484_792x39615.jpg"/>
  <Relationship Id="rId17" Type="http://schemas.openxmlformats.org/officeDocument/2006/relationships/image" Target="../media/717_792x39616.jpg"/>
  <Relationship Id="rId18" Type="http://schemas.openxmlformats.org/officeDocument/2006/relationships/image" Target="../media/pdf-footer-logo17.png"/>
  <Relationship Id="rId19" Type="http://schemas.openxmlformats.org/officeDocument/2006/relationships/hyperlink" Target="https://asahi-cr.com/work-1997/" TargetMode="External"/>
  <Relationship Id="rId20" Type="http://schemas.openxmlformats.org/officeDocument/2006/relationships/hyperlink" Target="https://asahi-cr.com/work-1997/" TargetMode="External"/>
  <Relationship Id="rId21" Type="http://schemas.openxmlformats.org/officeDocument/2006/relationships/hyperlink" Target="https://asahi-cr.com/work-1956/" TargetMode="External"/>
  <Relationship Id="rId22" Type="http://schemas.openxmlformats.org/officeDocument/2006/relationships/hyperlink" Target="https://asahi-cr.com/work-1956/" TargetMode="External"/>
  <Relationship Id="rId23" Type="http://schemas.openxmlformats.org/officeDocument/2006/relationships/hyperlink" Target="https://asahi-cr.com/work-2152/" TargetMode="External"/>
  <Relationship Id="rId24" Type="http://schemas.openxmlformats.org/officeDocument/2006/relationships/hyperlink" Target="https://asahi-cr.com/work-2152/" TargetMode="External"/>
  <Relationship Id="rId25" Type="http://schemas.openxmlformats.org/officeDocument/2006/relationships/hyperlink" Target="https://asahi-cr.com/work-2242/" TargetMode="External"/>
  <Relationship Id="rId26" Type="http://schemas.openxmlformats.org/officeDocument/2006/relationships/hyperlink" Target="https://asahi-cr.com/work-2242/" TargetMode="External"/>
  <Relationship Id="rId27" Type="http://schemas.openxmlformats.org/officeDocument/2006/relationships/hyperlink" Target="https://asahi-cr.com/work-2212/" TargetMode="External"/>
  <Relationship Id="rId28" Type="http://schemas.openxmlformats.org/officeDocument/2006/relationships/hyperlink" Target="https://asahi-cr.com/work-2212/" TargetMode="External"/>
  <Relationship Id="rId29" Type="http://schemas.openxmlformats.org/officeDocument/2006/relationships/hyperlink" Target="https://asahi-cr.com/work-1815/" TargetMode="External"/>
  <Relationship Id="rId30" Type="http://schemas.openxmlformats.org/officeDocument/2006/relationships/hyperlink" Target="https://asahi-cr.com/work-1815/" TargetMode="External"/>
  <Relationship Id="rId31" Type="http://schemas.openxmlformats.org/officeDocument/2006/relationships/hyperlink" Target="https://asahi-cr.com/work-1779/" TargetMode="External"/>
  <Relationship Id="rId32" Type="http://schemas.openxmlformats.org/officeDocument/2006/relationships/hyperlink" Target="https://asahi-cr.com/work-1779/" TargetMode="External"/>
  <Relationship Id="rId33" Type="http://schemas.openxmlformats.org/officeDocument/2006/relationships/hyperlink" Target="https://asahi-cr.com/work-1793/" TargetMode="External"/>
  <Relationship Id="rId34" Type="http://schemas.openxmlformats.org/officeDocument/2006/relationships/hyperlink" Target="https://asahi-cr.com/work-1793/" TargetMode="External"/>
  <Relationship Id="rId35" Type="http://schemas.openxmlformats.org/officeDocument/2006/relationships/hyperlink" Target="https://asahi-cr.com/work-1566/" TargetMode="External"/>
  <Relationship Id="rId36" Type="http://schemas.openxmlformats.org/officeDocument/2006/relationships/hyperlink" Target="https://asahi-cr.com/work-1566/" TargetMode="External"/>
  <Relationship Id="rId37" Type="http://schemas.openxmlformats.org/officeDocument/2006/relationships/hyperlink" Target="https://asahi-cr.com/work-1599/" TargetMode="External"/>
  <Relationship Id="rId38" Type="http://schemas.openxmlformats.org/officeDocument/2006/relationships/hyperlink" Target="https://asahi-cr.com/work-1599/" TargetMode="External"/>
  <Relationship Id="rId39" Type="http://schemas.openxmlformats.org/officeDocument/2006/relationships/hyperlink" Target="https://asahi-cr.com/work-243/" TargetMode="External"/>
  <Relationship Id="rId40" Type="http://schemas.openxmlformats.org/officeDocument/2006/relationships/hyperlink" Target="https://asahi-cr.com/work-243/" TargetMode="External"/>
  <Relationship Id="rId41" Type="http://schemas.openxmlformats.org/officeDocument/2006/relationships/hyperlink" Target="https://asahi-cr.com/work-1665/" TargetMode="External"/>
  <Relationship Id="rId42" Type="http://schemas.openxmlformats.org/officeDocument/2006/relationships/hyperlink" Target="https://asahi-cr.com/work-1665/" TargetMode="External"/>
  <Relationship Id="rId43" Type="http://schemas.openxmlformats.org/officeDocument/2006/relationships/hyperlink" Target="https://asahi-cr.com/work-1492/" TargetMode="External"/>
  <Relationship Id="rId44" Type="http://schemas.openxmlformats.org/officeDocument/2006/relationships/hyperlink" Target="https://asahi-cr.com/work-1492/" TargetMode="External"/>
  <Relationship Id="rId45" Type="http://schemas.openxmlformats.org/officeDocument/2006/relationships/hyperlink" Target="https://asahi-cr.com/work-1466/" TargetMode="External"/>
  <Relationship Id="rId46" Type="http://schemas.openxmlformats.org/officeDocument/2006/relationships/hyperlink" Target="https://asahi-cr.com/work-1466/" TargetMode="External"/>
  <Relationship Id="rId47" Type="http://schemas.openxmlformats.org/officeDocument/2006/relationships/hyperlink" Target="https://asahi-cr.com/work-1483/" TargetMode="External"/>
  <Relationship Id="rId48" Type="http://schemas.openxmlformats.org/officeDocument/2006/relationships/hyperlink" Target="https://asahi-cr.com/work-1483/" TargetMode="External"/>
  <Relationship Id="rId49" Type="http://schemas.openxmlformats.org/officeDocument/2006/relationships/hyperlink" Target="https://asahi-cr.com/work-340/" TargetMode="External"/>
  <Relationship Id="rId50" Type="http://schemas.openxmlformats.org/officeDocument/2006/relationships/hyperlink" Target="https://asahi-cr.com/work-34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8625" y="361950"/>
          <a:ext cx="10267950" cy="7486650"/>
          <a:chOff x="428625" y="361950"/>
          <a:chExt cx="10267950" cy="7486650"/>
        </a:xfrm>
      </p:grpSpPr>
      <p:pic>
        <p:nvPicPr>
          <p:cNvPr id="32" name="Image 0" descr="logo_ink.png">
            <a:extLst>
              <a:ext uri="{FF2B5EF4-FFF2-40B4-BE49-F238E27FC236}">
                <a16:creationId xmlns:a16="http://schemas.microsoft.com/office/drawing/2014/main" id="{AF4E1A6E-9AB9-EF04-F063-9B3CDAEF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73" y="505351"/>
            <a:ext cx="2128634" cy="312643"/>
          </a:xfrm>
          <a:prstGeom prst="rect">
            <a:avLst/>
          </a:prstGeom>
        </p:spPr>
      </p:pic>
      <p:sp>
        <p:nvSpPr>
          <p:cNvPr id="33" name="Text 2">
            <a:extLst>
              <a:ext uri="{FF2B5EF4-FFF2-40B4-BE49-F238E27FC236}">
                <a16:creationId xmlns:a16="http://schemas.microsoft.com/office/drawing/2014/main" id="{9C95CBA8-912B-86F3-3455-00E66FA7E759}"/>
              </a:ext>
            </a:extLst>
          </p:cNvPr>
          <p:cNvSpPr/>
          <p:nvPr/>
        </p:nvSpPr>
        <p:spPr>
          <a:xfrm>
            <a:off x="2080378" y="1379704"/>
            <a:ext cx="653105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800" b="1" kern="0" spc="-200" dirty="0">
                <a:solidFill>
                  <a:srgbClr val="0A0A0A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つくる、枠をこえて。</a:t>
            </a:r>
            <a:endParaRPr lang="en-US" sz="3800" dirty="0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F90E2A70-DD1A-286C-4EB0-322BE48EE11B}"/>
              </a:ext>
            </a:extLst>
          </p:cNvPr>
          <p:cNvSpPr/>
          <p:nvPr/>
        </p:nvSpPr>
        <p:spPr>
          <a:xfrm>
            <a:off x="2041831" y="2317530"/>
            <a:ext cx="65310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5000"/>
              </a:lnSpc>
              <a:buNone/>
            </a:pPr>
            <a:r>
              <a:rPr lang="en-US" sz="1200" dirty="0">
                <a:solidFill>
                  <a:srgbClr val="1F1F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新聞・文化・スポーツ・不動産・出版——朝日新聞社の豊富なアセットを自由に使って、</a:t>
            </a:r>
            <a:endParaRPr lang="en-US" sz="1200" dirty="0"/>
          </a:p>
          <a:p>
            <a:pPr marL="0" indent="0" algn="ctr">
              <a:lnSpc>
                <a:spcPct val="155000"/>
              </a:lnSpc>
              <a:buNone/>
            </a:pPr>
            <a:r>
              <a:rPr lang="en-US" sz="1200" dirty="0">
                <a:solidFill>
                  <a:srgbClr val="1F1F1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メディアに捉われない課題解決を。ご提案から実行まで、おまかせください。</a:t>
            </a:r>
            <a:endParaRPr lang="en-US" sz="1200" dirty="0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1D78BF6-482C-B393-76D3-5F1555B9ACAE}"/>
              </a:ext>
            </a:extLst>
          </p:cNvPr>
          <p:cNvGrpSpPr/>
          <p:nvPr/>
        </p:nvGrpSpPr>
        <p:grpSpPr>
          <a:xfrm>
            <a:off x="2348242" y="3182204"/>
            <a:ext cx="5995328" cy="2703488"/>
            <a:chOff x="2473338" y="3264007"/>
            <a:chExt cx="5995328" cy="2703488"/>
          </a:xfrm>
        </p:grpSpPr>
        <p:sp>
          <p:nvSpPr>
            <p:cNvPr id="35" name="Shape 4">
              <a:extLst>
                <a:ext uri="{FF2B5EF4-FFF2-40B4-BE49-F238E27FC236}">
                  <a16:creationId xmlns:a16="http://schemas.microsoft.com/office/drawing/2014/main" id="{8BE7EC9D-12F0-9A37-32F0-C6613A59B41A}"/>
                </a:ext>
              </a:extLst>
            </p:cNvPr>
            <p:cNvSpPr/>
            <p:nvPr/>
          </p:nvSpPr>
          <p:spPr>
            <a:xfrm>
              <a:off x="2473338" y="3264007"/>
              <a:ext cx="2703488" cy="2703488"/>
            </a:xfrm>
            <a:prstGeom prst="ellipse">
              <a:avLst/>
            </a:prstGeom>
            <a:solidFill>
              <a:srgbClr val="FFFFFF"/>
            </a:solidFill>
            <a:ln w="10795">
              <a:solidFill>
                <a:srgbClr val="0A0A0A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Text 5">
              <a:extLst>
                <a:ext uri="{FF2B5EF4-FFF2-40B4-BE49-F238E27FC236}">
                  <a16:creationId xmlns:a16="http://schemas.microsoft.com/office/drawing/2014/main" id="{90B34A91-43F6-8AF4-9695-901B458DF892}"/>
                </a:ext>
              </a:extLst>
            </p:cNvPr>
            <p:cNvSpPr/>
            <p:nvPr/>
          </p:nvSpPr>
          <p:spPr>
            <a:xfrm>
              <a:off x="2659222" y="3833939"/>
              <a:ext cx="2331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kern="0" spc="100" dirty="0">
                  <a:solidFill>
                    <a:srgbClr val="6B6B6B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オン・オフを問わない</a:t>
              </a:r>
              <a:endParaRPr lang="en-US" sz="1000" dirty="0"/>
            </a:p>
          </p:txBody>
        </p:sp>
        <p:sp>
          <p:nvSpPr>
            <p:cNvPr id="37" name="Text 6">
              <a:extLst>
                <a:ext uri="{FF2B5EF4-FFF2-40B4-BE49-F238E27FC236}">
                  <a16:creationId xmlns:a16="http://schemas.microsoft.com/office/drawing/2014/main" id="{F6959333-908E-97A6-D425-DD92E2306B4C}"/>
                </a:ext>
              </a:extLst>
            </p:cNvPr>
            <p:cNvSpPr/>
            <p:nvPr/>
          </p:nvSpPr>
          <p:spPr>
            <a:xfrm>
              <a:off x="2659222" y="4116735"/>
              <a:ext cx="233172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朝日新聞社の</a:t>
              </a:r>
              <a:endParaRPr lang="en-US" sz="1700" dirty="0"/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豊富なアセット</a:t>
              </a:r>
              <a:endParaRPr lang="en-US" sz="1700" dirty="0"/>
            </a:p>
          </p:txBody>
        </p:sp>
        <p:sp>
          <p:nvSpPr>
            <p:cNvPr id="38" name="Text 7">
              <a:extLst>
                <a:ext uri="{FF2B5EF4-FFF2-40B4-BE49-F238E27FC236}">
                  <a16:creationId xmlns:a16="http://schemas.microsoft.com/office/drawing/2014/main" id="{BF085D3E-A1D3-F54B-22A2-1B816ADBF597}"/>
                </a:ext>
              </a:extLst>
            </p:cNvPr>
            <p:cNvSpPr/>
            <p:nvPr/>
          </p:nvSpPr>
          <p:spPr>
            <a:xfrm>
              <a:off x="2842102" y="5022659"/>
              <a:ext cx="19659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朝日新聞／朝日小学生新聞</a:t>
              </a:r>
              <a:endParaRPr lang="en-US" sz="800" dirty="0"/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デジタル版／バーチャル甲子園</a:t>
              </a:r>
              <a:endParaRPr lang="en-US" sz="800" dirty="0"/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 err="1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吹奏楽／朝日杯／不動産</a:t>
              </a: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 </a:t>
              </a:r>
              <a:r>
                <a:rPr lang="en-US" sz="800" dirty="0" err="1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他</a:t>
              </a:r>
              <a:endParaRPr lang="en-US" sz="800" dirty="0"/>
            </a:p>
          </p:txBody>
        </p:sp>
        <p:sp>
          <p:nvSpPr>
            <p:cNvPr id="39" name="Text 8">
              <a:extLst>
                <a:ext uri="{FF2B5EF4-FFF2-40B4-BE49-F238E27FC236}">
                  <a16:creationId xmlns:a16="http://schemas.microsoft.com/office/drawing/2014/main" id="{5A51B61F-3ACE-A4C8-257B-CBA9F674086B}"/>
                </a:ext>
              </a:extLst>
            </p:cNvPr>
            <p:cNvSpPr/>
            <p:nvPr/>
          </p:nvSpPr>
          <p:spPr>
            <a:xfrm>
              <a:off x="5219542" y="4249991"/>
              <a:ext cx="5029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600" dirty="0">
                  <a:solidFill>
                    <a:srgbClr val="0A0A0A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×</a:t>
              </a:r>
              <a:endParaRPr lang="en-US" sz="3600" dirty="0"/>
            </a:p>
          </p:txBody>
        </p:sp>
        <p:sp>
          <p:nvSpPr>
            <p:cNvPr id="40" name="Shape 9">
              <a:extLst>
                <a:ext uri="{FF2B5EF4-FFF2-40B4-BE49-F238E27FC236}">
                  <a16:creationId xmlns:a16="http://schemas.microsoft.com/office/drawing/2014/main" id="{E74E5A44-7507-7FAB-0F25-948FF06B09F7}"/>
                </a:ext>
              </a:extLst>
            </p:cNvPr>
            <p:cNvSpPr/>
            <p:nvPr/>
          </p:nvSpPr>
          <p:spPr>
            <a:xfrm>
              <a:off x="5765178" y="3264007"/>
              <a:ext cx="2703488" cy="2703488"/>
            </a:xfrm>
            <a:prstGeom prst="ellipse">
              <a:avLst/>
            </a:prstGeom>
            <a:solidFill>
              <a:srgbClr val="FFFFFF"/>
            </a:solidFill>
            <a:ln w="10795">
              <a:solidFill>
                <a:srgbClr val="0A0A0A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Text 10">
              <a:extLst>
                <a:ext uri="{FF2B5EF4-FFF2-40B4-BE49-F238E27FC236}">
                  <a16:creationId xmlns:a16="http://schemas.microsoft.com/office/drawing/2014/main" id="{81A9FA1C-120A-7F97-B530-68858D7D518E}"/>
                </a:ext>
              </a:extLst>
            </p:cNvPr>
            <p:cNvSpPr/>
            <p:nvPr/>
          </p:nvSpPr>
          <p:spPr>
            <a:xfrm>
              <a:off x="5951062" y="3833939"/>
              <a:ext cx="2331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kern="0" spc="100" dirty="0">
                  <a:solidFill>
                    <a:srgbClr val="6B6B6B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記者から広告クリエイターまで</a:t>
              </a:r>
              <a:endParaRPr lang="en-US" sz="1000" dirty="0"/>
            </a:p>
          </p:txBody>
        </p:sp>
        <p:sp>
          <p:nvSpPr>
            <p:cNvPr id="42" name="Text 11">
              <a:extLst>
                <a:ext uri="{FF2B5EF4-FFF2-40B4-BE49-F238E27FC236}">
                  <a16:creationId xmlns:a16="http://schemas.microsoft.com/office/drawing/2014/main" id="{9B18590A-0570-675E-51C9-FFCF1A69D639}"/>
                </a:ext>
              </a:extLst>
            </p:cNvPr>
            <p:cNvSpPr/>
            <p:nvPr/>
          </p:nvSpPr>
          <p:spPr>
            <a:xfrm>
              <a:off x="5951062" y="4116735"/>
              <a:ext cx="233172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専門分野に特化した</a:t>
              </a:r>
              <a:endParaRPr lang="en-US" sz="1700" dirty="0"/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7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クリエイティブ</a:t>
              </a:r>
              <a:endParaRPr lang="en-US" sz="1700" dirty="0"/>
            </a:p>
          </p:txBody>
        </p:sp>
        <p:sp>
          <p:nvSpPr>
            <p:cNvPr id="43" name="Text 12">
              <a:extLst>
                <a:ext uri="{FF2B5EF4-FFF2-40B4-BE49-F238E27FC236}">
                  <a16:creationId xmlns:a16="http://schemas.microsoft.com/office/drawing/2014/main" id="{DC0CD3D4-64AE-0D9F-9B9F-88D502A7B31B}"/>
                </a:ext>
              </a:extLst>
            </p:cNvPr>
            <p:cNvSpPr/>
            <p:nvPr/>
          </p:nvSpPr>
          <p:spPr>
            <a:xfrm>
              <a:off x="6133942" y="5022659"/>
              <a:ext cx="196596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Cannes Lions／Spikes Asia</a:t>
              </a:r>
              <a:endParaRPr lang="en-US" sz="800" dirty="0"/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D&amp;AD／One Show／朝日広告賞</a:t>
              </a:r>
              <a:endParaRPr lang="en-US" sz="800" dirty="0"/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rgbClr val="9A9A9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広告電通賞／JAA広告賞 他</a:t>
              </a:r>
              <a:endParaRPr lang="en-US" sz="800" dirty="0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D444B4D-B874-5194-DAF5-72C58398B0D8}"/>
              </a:ext>
            </a:extLst>
          </p:cNvPr>
          <p:cNvGrpSpPr/>
          <p:nvPr/>
        </p:nvGrpSpPr>
        <p:grpSpPr>
          <a:xfrm>
            <a:off x="588374" y="6374250"/>
            <a:ext cx="9515064" cy="603660"/>
            <a:chOff x="628583" y="6587563"/>
            <a:chExt cx="9515064" cy="603660"/>
          </a:xfrm>
        </p:grpSpPr>
        <p:sp>
          <p:nvSpPr>
            <p:cNvPr id="44" name="Shape 19">
              <a:extLst>
                <a:ext uri="{FF2B5EF4-FFF2-40B4-BE49-F238E27FC236}">
                  <a16:creationId xmlns:a16="http://schemas.microsoft.com/office/drawing/2014/main" id="{D634D4DB-F2D2-7A96-36FC-424BAE6DC89C}"/>
                </a:ext>
              </a:extLst>
            </p:cNvPr>
            <p:cNvSpPr/>
            <p:nvPr/>
          </p:nvSpPr>
          <p:spPr>
            <a:xfrm>
              <a:off x="628583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Text 20">
              <a:extLst>
                <a:ext uri="{FF2B5EF4-FFF2-40B4-BE49-F238E27FC236}">
                  <a16:creationId xmlns:a16="http://schemas.microsoft.com/office/drawing/2014/main" id="{D97527DF-DBBF-C0FE-CD02-AED28F1040BB}"/>
                </a:ext>
              </a:extLst>
            </p:cNvPr>
            <p:cNvSpPr/>
            <p:nvPr/>
          </p:nvSpPr>
          <p:spPr>
            <a:xfrm>
              <a:off x="738310" y="6660715"/>
              <a:ext cx="1530553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PRINT</a:t>
              </a:r>
              <a:endParaRPr lang="en-US" sz="750" spc="300" dirty="0"/>
            </a:p>
          </p:txBody>
        </p:sp>
        <p:sp>
          <p:nvSpPr>
            <p:cNvPr id="46" name="Text 21">
              <a:extLst>
                <a:ext uri="{FF2B5EF4-FFF2-40B4-BE49-F238E27FC236}">
                  <a16:creationId xmlns:a16="http://schemas.microsoft.com/office/drawing/2014/main" id="{B6F588D3-1DC9-D164-6CDD-CBDC99377E62}"/>
                </a:ext>
              </a:extLst>
            </p:cNvPr>
            <p:cNvSpPr/>
            <p:nvPr/>
          </p:nvSpPr>
          <p:spPr>
            <a:xfrm>
              <a:off x="738310" y="6825307"/>
              <a:ext cx="1530553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紙面広告</a:t>
              </a:r>
              <a:endParaRPr lang="en-US" sz="1200" dirty="0"/>
            </a:p>
          </p:txBody>
        </p:sp>
        <p:sp>
          <p:nvSpPr>
            <p:cNvPr id="47" name="Shape 23">
              <a:extLst>
                <a:ext uri="{FF2B5EF4-FFF2-40B4-BE49-F238E27FC236}">
                  <a16:creationId xmlns:a16="http://schemas.microsoft.com/office/drawing/2014/main" id="{CD3E1AE5-41CB-5E19-5299-C7B662675343}"/>
                </a:ext>
              </a:extLst>
            </p:cNvPr>
            <p:cNvSpPr/>
            <p:nvPr/>
          </p:nvSpPr>
          <p:spPr>
            <a:xfrm>
              <a:off x="2229073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Text 24">
              <a:extLst>
                <a:ext uri="{FF2B5EF4-FFF2-40B4-BE49-F238E27FC236}">
                  <a16:creationId xmlns:a16="http://schemas.microsoft.com/office/drawing/2014/main" id="{615C58BC-33CC-D55E-14C6-853B10904726}"/>
                </a:ext>
              </a:extLst>
            </p:cNvPr>
            <p:cNvSpPr/>
            <p:nvPr/>
          </p:nvSpPr>
          <p:spPr>
            <a:xfrm>
              <a:off x="2338801" y="6660715"/>
              <a:ext cx="1530553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DIGITAL</a:t>
              </a:r>
              <a:endParaRPr lang="en-US" sz="750" spc="300" dirty="0"/>
            </a:p>
          </p:txBody>
        </p:sp>
        <p:sp>
          <p:nvSpPr>
            <p:cNvPr id="49" name="Text 25">
              <a:extLst>
                <a:ext uri="{FF2B5EF4-FFF2-40B4-BE49-F238E27FC236}">
                  <a16:creationId xmlns:a16="http://schemas.microsoft.com/office/drawing/2014/main" id="{FEF9557D-A0E7-A67E-698E-64C4F5028C2F}"/>
                </a:ext>
              </a:extLst>
            </p:cNvPr>
            <p:cNvSpPr/>
            <p:nvPr/>
          </p:nvSpPr>
          <p:spPr>
            <a:xfrm>
              <a:off x="2338801" y="6825307"/>
              <a:ext cx="1530553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デジタル広告</a:t>
              </a:r>
              <a:endParaRPr lang="en-US" sz="1200" dirty="0"/>
            </a:p>
          </p:txBody>
        </p:sp>
        <p:sp>
          <p:nvSpPr>
            <p:cNvPr id="50" name="Shape 27">
              <a:extLst>
                <a:ext uri="{FF2B5EF4-FFF2-40B4-BE49-F238E27FC236}">
                  <a16:creationId xmlns:a16="http://schemas.microsoft.com/office/drawing/2014/main" id="{0F8F0AFC-B461-FF80-4D1F-1CE8BC97EB06}"/>
                </a:ext>
              </a:extLst>
            </p:cNvPr>
            <p:cNvSpPr/>
            <p:nvPr/>
          </p:nvSpPr>
          <p:spPr>
            <a:xfrm>
              <a:off x="3825082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Text 28">
              <a:extLst>
                <a:ext uri="{FF2B5EF4-FFF2-40B4-BE49-F238E27FC236}">
                  <a16:creationId xmlns:a16="http://schemas.microsoft.com/office/drawing/2014/main" id="{67E23202-27F9-B35F-1657-EC1DD04D3360}"/>
                </a:ext>
              </a:extLst>
            </p:cNvPr>
            <p:cNvSpPr/>
            <p:nvPr/>
          </p:nvSpPr>
          <p:spPr>
            <a:xfrm>
              <a:off x="3934809" y="6660715"/>
              <a:ext cx="1530553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EDITORIAL</a:t>
              </a:r>
              <a:endParaRPr lang="en-US" sz="750" spc="300" dirty="0"/>
            </a:p>
          </p:txBody>
        </p:sp>
        <p:sp>
          <p:nvSpPr>
            <p:cNvPr id="52" name="Text 29">
              <a:extLst>
                <a:ext uri="{FF2B5EF4-FFF2-40B4-BE49-F238E27FC236}">
                  <a16:creationId xmlns:a16="http://schemas.microsoft.com/office/drawing/2014/main" id="{7CC0B5ED-2FBF-585A-DBA6-487734F83E3B}"/>
                </a:ext>
              </a:extLst>
            </p:cNvPr>
            <p:cNvSpPr/>
            <p:nvPr/>
          </p:nvSpPr>
          <p:spPr>
            <a:xfrm>
              <a:off x="3934809" y="6825307"/>
              <a:ext cx="1530553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記事コンテンツ</a:t>
              </a:r>
              <a:endParaRPr lang="en-US" sz="1200" dirty="0"/>
            </a:p>
          </p:txBody>
        </p:sp>
        <p:sp>
          <p:nvSpPr>
            <p:cNvPr id="53" name="Shape 31">
              <a:extLst>
                <a:ext uri="{FF2B5EF4-FFF2-40B4-BE49-F238E27FC236}">
                  <a16:creationId xmlns:a16="http://schemas.microsoft.com/office/drawing/2014/main" id="{4F985FA4-98A1-C10B-3C31-5281F29A468A}"/>
                </a:ext>
              </a:extLst>
            </p:cNvPr>
            <p:cNvSpPr/>
            <p:nvPr/>
          </p:nvSpPr>
          <p:spPr>
            <a:xfrm>
              <a:off x="5421088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Text 32">
              <a:extLst>
                <a:ext uri="{FF2B5EF4-FFF2-40B4-BE49-F238E27FC236}">
                  <a16:creationId xmlns:a16="http://schemas.microsoft.com/office/drawing/2014/main" id="{972DD753-B2CC-35BE-E7EA-881173D72ED4}"/>
                </a:ext>
              </a:extLst>
            </p:cNvPr>
            <p:cNvSpPr/>
            <p:nvPr/>
          </p:nvSpPr>
          <p:spPr>
            <a:xfrm>
              <a:off x="5530816" y="6660715"/>
              <a:ext cx="1530553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VIDEO</a:t>
              </a:r>
              <a:endParaRPr lang="en-US" sz="750" spc="300" dirty="0"/>
            </a:p>
          </p:txBody>
        </p:sp>
        <p:sp>
          <p:nvSpPr>
            <p:cNvPr id="55" name="Text 33">
              <a:extLst>
                <a:ext uri="{FF2B5EF4-FFF2-40B4-BE49-F238E27FC236}">
                  <a16:creationId xmlns:a16="http://schemas.microsoft.com/office/drawing/2014/main" id="{500519FC-5ADA-79A2-20C0-1967FBD2A7C2}"/>
                </a:ext>
              </a:extLst>
            </p:cNvPr>
            <p:cNvSpPr/>
            <p:nvPr/>
          </p:nvSpPr>
          <p:spPr>
            <a:xfrm>
              <a:off x="5530816" y="6825307"/>
              <a:ext cx="1530553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動画コンテンツ</a:t>
              </a:r>
              <a:endParaRPr lang="en-US" sz="1200" dirty="0"/>
            </a:p>
          </p:txBody>
        </p:sp>
        <p:sp>
          <p:nvSpPr>
            <p:cNvPr id="56" name="Shape 35">
              <a:extLst>
                <a:ext uri="{FF2B5EF4-FFF2-40B4-BE49-F238E27FC236}">
                  <a16:creationId xmlns:a16="http://schemas.microsoft.com/office/drawing/2014/main" id="{20A49CB8-5B6D-1305-6EF1-F528735D9C89}"/>
                </a:ext>
              </a:extLst>
            </p:cNvPr>
            <p:cNvSpPr/>
            <p:nvPr/>
          </p:nvSpPr>
          <p:spPr>
            <a:xfrm>
              <a:off x="7017093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Text 36">
              <a:extLst>
                <a:ext uri="{FF2B5EF4-FFF2-40B4-BE49-F238E27FC236}">
                  <a16:creationId xmlns:a16="http://schemas.microsoft.com/office/drawing/2014/main" id="{002E81E0-EADE-87FA-C643-4E7581B14B95}"/>
                </a:ext>
              </a:extLst>
            </p:cNvPr>
            <p:cNvSpPr/>
            <p:nvPr/>
          </p:nvSpPr>
          <p:spPr>
            <a:xfrm>
              <a:off x="7126821" y="6660715"/>
              <a:ext cx="1530553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EVENT</a:t>
              </a:r>
              <a:endParaRPr lang="en-US" sz="750" spc="300" dirty="0"/>
            </a:p>
          </p:txBody>
        </p:sp>
        <p:sp>
          <p:nvSpPr>
            <p:cNvPr id="58" name="Text 37">
              <a:extLst>
                <a:ext uri="{FF2B5EF4-FFF2-40B4-BE49-F238E27FC236}">
                  <a16:creationId xmlns:a16="http://schemas.microsoft.com/office/drawing/2014/main" id="{A3A6BBC2-BC47-ACFB-0840-D66A0E32C2D4}"/>
                </a:ext>
              </a:extLst>
            </p:cNvPr>
            <p:cNvSpPr/>
            <p:nvPr/>
          </p:nvSpPr>
          <p:spPr>
            <a:xfrm>
              <a:off x="7126821" y="6825307"/>
              <a:ext cx="1530553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イベント</a:t>
              </a:r>
              <a:endParaRPr lang="en-US" sz="1200" dirty="0"/>
            </a:p>
          </p:txBody>
        </p:sp>
        <p:sp>
          <p:nvSpPr>
            <p:cNvPr id="59" name="Shape 39">
              <a:extLst>
                <a:ext uri="{FF2B5EF4-FFF2-40B4-BE49-F238E27FC236}">
                  <a16:creationId xmlns:a16="http://schemas.microsoft.com/office/drawing/2014/main" id="{DEDDB64B-5D5C-2917-ED9E-37355980963C}"/>
                </a:ext>
              </a:extLst>
            </p:cNvPr>
            <p:cNvSpPr/>
            <p:nvPr/>
          </p:nvSpPr>
          <p:spPr>
            <a:xfrm>
              <a:off x="8613096" y="6587563"/>
              <a:ext cx="1530551" cy="603660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rgbClr val="F5F5F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Text 40">
              <a:extLst>
                <a:ext uri="{FF2B5EF4-FFF2-40B4-BE49-F238E27FC236}">
                  <a16:creationId xmlns:a16="http://schemas.microsoft.com/office/drawing/2014/main" id="{DFB5F381-77FE-4D10-B4B9-BB44BC9206B6}"/>
                </a:ext>
              </a:extLst>
            </p:cNvPr>
            <p:cNvSpPr/>
            <p:nvPr/>
          </p:nvSpPr>
          <p:spPr>
            <a:xfrm>
              <a:off x="8722824" y="6660715"/>
              <a:ext cx="1213241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750" kern="0" spc="300" dirty="0">
                  <a:solidFill>
                    <a:srgbClr val="6B6B6B"/>
                  </a:solidFill>
                  <a:latin typeface="Helvetica Neue" pitchFamily="34" charset="0"/>
                  <a:ea typeface="Helvetica Neue" pitchFamily="34" charset="-122"/>
                  <a:cs typeface="Helvetica Neue" pitchFamily="34" charset="-120"/>
                </a:rPr>
                <a:t>PRODUCT</a:t>
              </a:r>
              <a:endParaRPr lang="en-US" sz="750" spc="300" dirty="0"/>
            </a:p>
          </p:txBody>
        </p:sp>
        <p:sp>
          <p:nvSpPr>
            <p:cNvPr id="61" name="Text 41">
              <a:extLst>
                <a:ext uri="{FF2B5EF4-FFF2-40B4-BE49-F238E27FC236}">
                  <a16:creationId xmlns:a16="http://schemas.microsoft.com/office/drawing/2014/main" id="{009430FE-8BCC-9788-356F-01B65E649333}"/>
                </a:ext>
              </a:extLst>
            </p:cNvPr>
            <p:cNvSpPr/>
            <p:nvPr/>
          </p:nvSpPr>
          <p:spPr>
            <a:xfrm>
              <a:off x="8722825" y="6825307"/>
              <a:ext cx="121324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1200" b="1" dirty="0">
                  <a:solidFill>
                    <a:srgbClr val="0A0A0A"/>
                  </a:solidFill>
                  <a:latin typeface="Yu Gothic" pitchFamily="34" charset="0"/>
                  <a:ea typeface="Yu Gothic" pitchFamily="34" charset="-122"/>
                  <a:cs typeface="Yu Gothic" pitchFamily="34" charset="-120"/>
                </a:rPr>
                <a:t>プロダクト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8625" y="361950"/>
          <a:ext cx="10267950" cy="7486650"/>
          <a:chOff x="428625" y="361950"/>
          <a:chExt cx="10267950" cy="7486650"/>
        </a:xfrm>
      </p:grpSpPr>
      <p:pic>
        <p:nvPicPr>
          <p:cNvPr id="2" name="" descr="">
            <a:hlinkClick r:id="rId19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61950"/>
            <a:ext cx="2371725" cy="11906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428625" y="161925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パナソニック｜未来空想新聞2042]]></a:t>
            </a:r>
          </a:p>
        </p:txBody>
      </p:sp>
      <p:pic>
        <p:nvPicPr>
          <p:cNvPr id="4" name="" descr="">
            <a:hlinkClick r:id="rId21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361950"/>
            <a:ext cx="2371725" cy="1190625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2876550" y="161925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味の素株式会社｜うちゅうニュース]]></a:t>
            </a:r>
          </a:p>
        </p:txBody>
      </p:sp>
      <p:pic>
        <p:nvPicPr>
          <p:cNvPr id="6" name="" descr="">
            <a:hlinkClick r:id="rId23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361950"/>
            <a:ext cx="2371725" cy="1190625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5324475" y="161925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一澤信三郎帆布｜120周年]]></a:t>
            </a:r>
          </a:p>
        </p:txBody>
      </p:sp>
      <p:pic>
        <p:nvPicPr>
          <p:cNvPr id="8" name="" descr="">
            <a:hlinkClick r:id="rId25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61950"/>
            <a:ext cx="2371725" cy="1190625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7772400" y="161925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New Balance｜「モニュとはしる。」GOO CHOKI PAR対談企画]]></a:t>
            </a:r>
          </a:p>
        </p:txBody>
      </p:sp>
      <p:pic>
        <p:nvPicPr>
          <p:cNvPr id="10" name="" descr="">
            <a:hlinkClick r:id="rId2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2047875"/>
            <a:ext cx="2371725" cy="1190625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428625" y="331470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2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ACE｜PROTECA 2026年プロモーション]]></a:t>
            </a:r>
          </a:p>
        </p:txBody>
      </p:sp>
      <p:pic>
        <p:nvPicPr>
          <p:cNvPr id="12" name="" descr="">
            <a:hlinkClick r:id="rId29" tooltip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550" y="2047875"/>
            <a:ext cx="2371725" cy="1190625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2876550" y="331470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朝日新聞社文化事業部｜TAI TAI FRIENDS]]></a:t>
            </a:r>
          </a:p>
        </p:txBody>
      </p:sp>
      <p:pic>
        <p:nvPicPr>
          <p:cNvPr id="14" name="" descr="">
            <a:hlinkClick r:id="rId31" tooltip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475" y="2047875"/>
            <a:ext cx="2371725" cy="1190625"/>
          </a:xfrm>
          <a:prstGeom prst="rect">
            <a:avLst/>
          </a:prstGeom>
          <a:noFill/>
        </p:spPr>
      </p:pic>
      <p:sp>
        <p:nvSpPr>
          <p:cNvPr id="15" name=""/>
          <p:cNvSpPr txBox="1"/>
          <p:nvPr/>
        </p:nvSpPr>
        <p:spPr>
          <a:xfrm>
            <a:off x="5324475" y="331470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井村屋｜肉まん・あんまん60周年 なかやまきんに君「いむらヤー」]]></a:t>
            </a:r>
          </a:p>
        </p:txBody>
      </p:sp>
      <p:pic>
        <p:nvPicPr>
          <p:cNvPr id="16" name="" descr="">
            <a:hlinkClick r:id="rId33" tooltip="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2047875"/>
            <a:ext cx="2371725" cy="1190625"/>
          </a:xfrm>
          <a:prstGeom prst="rect">
            <a:avLst/>
          </a:prstGeom>
          <a:noFill/>
        </p:spPr>
      </p:pic>
      <p:sp>
        <p:nvSpPr>
          <p:cNvPr id="17" name=""/>
          <p:cNvSpPr txBox="1"/>
          <p:nvPr/>
        </p:nvSpPr>
        <p:spPr>
          <a:xfrm>
            <a:off x="7772400" y="3314700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サントリー｜篠原ともえ、ボウモアを知る｜つづけるのは、変わらないという冒険]]></a:t>
            </a:r>
          </a:p>
        </p:txBody>
      </p:sp>
      <p:pic>
        <p:nvPicPr>
          <p:cNvPr id="18" name="" descr="">
            <a:hlinkClick r:id="rId35" tooltip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25" y="3743325"/>
            <a:ext cx="2371725" cy="1190625"/>
          </a:xfrm>
          <a:prstGeom prst="rect">
            <a:avLst/>
          </a:prstGeom>
          <a:noFill/>
        </p:spPr>
      </p:pic>
      <p:sp>
        <p:nvSpPr>
          <p:cNvPr id="19" name=""/>
          <p:cNvSpPr txBox="1"/>
          <p:nvPr/>
        </p:nvSpPr>
        <p:spPr>
          <a:xfrm>
            <a:off x="428625" y="500062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地方競馬全国協会｜騎手、的場文男50周年]]></a:t>
            </a:r>
          </a:p>
        </p:txBody>
      </p:sp>
      <p:pic>
        <p:nvPicPr>
          <p:cNvPr id="20" name="" descr="">
            <a:hlinkClick r:id="rId37" tooltip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550" y="3743325"/>
            <a:ext cx="2371725" cy="1190625"/>
          </a:xfrm>
          <a:prstGeom prst="rect">
            <a:avLst/>
          </a:prstGeom>
          <a:noFill/>
        </p:spPr>
      </p:pic>
      <p:sp>
        <p:nvSpPr>
          <p:cNvPr id="21" name=""/>
          <p:cNvSpPr txBox="1"/>
          <p:nvPr/>
        </p:nvSpPr>
        <p:spPr>
          <a:xfrm>
            <a:off x="2876550" y="500062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3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日本コカ・コーラ株式会社｜リアルゴールド×キン肉マン　今年も1年間お疲れさまでし…]]></a:t>
            </a:r>
          </a:p>
        </p:txBody>
      </p:sp>
      <p:pic>
        <p:nvPicPr>
          <p:cNvPr id="22" name="" descr="">
            <a:hlinkClick r:id="rId39" tooltip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475" y="3743325"/>
            <a:ext cx="2371725" cy="1190625"/>
          </a:xfrm>
          <a:prstGeom prst="rect">
            <a:avLst/>
          </a:prstGeom>
          <a:noFill/>
        </p:spPr>
      </p:pic>
      <p:sp>
        <p:nvSpPr>
          <p:cNvPr id="23" name=""/>
          <p:cNvSpPr txBox="1"/>
          <p:nvPr/>
        </p:nvSpPr>
        <p:spPr>
          <a:xfrm>
            <a:off x="5324475" y="500062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連合広告｜子どもの日だから子どものえで子ども広告]]></a:t>
            </a:r>
          </a:p>
        </p:txBody>
      </p:sp>
      <p:pic>
        <p:nvPicPr>
          <p:cNvPr id="24" name="" descr="">
            <a:hlinkClick r:id="rId41" tooltip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400" y="3743325"/>
            <a:ext cx="2371725" cy="1190625"/>
          </a:xfrm>
          <a:prstGeom prst="rect">
            <a:avLst/>
          </a:prstGeom>
          <a:noFill/>
        </p:spPr>
      </p:pic>
      <p:sp>
        <p:nvSpPr>
          <p:cNvPr id="25" name=""/>
          <p:cNvSpPr txBox="1"/>
          <p:nvPr/>
        </p:nvSpPr>
        <p:spPr>
          <a:xfrm>
            <a:off x="7772400" y="500062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2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朝日新聞社の文章校正AI｜Typoless（タイポレス）]]></a:t>
            </a:r>
          </a:p>
        </p:txBody>
      </p:sp>
      <p:pic>
        <p:nvPicPr>
          <p:cNvPr id="26" name="" descr="">
            <a:hlinkClick r:id="rId43" tooltip="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625" y="5438775"/>
            <a:ext cx="2371725" cy="1190625"/>
          </a:xfrm>
          <a:prstGeom prst="rect">
            <a:avLst/>
          </a:prstGeom>
          <a:noFill/>
        </p:spPr>
      </p:pic>
      <p:sp>
        <p:nvSpPr>
          <p:cNvPr id="27" name=""/>
          <p:cNvSpPr txBox="1"/>
          <p:nvPr/>
        </p:nvSpPr>
        <p:spPr>
          <a:xfrm>
            <a:off x="428625" y="669607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4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関東大震災から100年｜もしも今日が、100年前の今日だったら。]]></a:t>
            </a:r>
          </a:p>
        </p:txBody>
      </p:sp>
      <p:pic>
        <p:nvPicPr>
          <p:cNvPr id="28" name="" descr="">
            <a:hlinkClick r:id="rId45" tooltip="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76550" y="5438775"/>
            <a:ext cx="2371725" cy="1190625"/>
          </a:xfrm>
          <a:prstGeom prst="rect">
            <a:avLst/>
          </a:prstGeom>
          <a:noFill/>
        </p:spPr>
      </p:pic>
      <p:sp>
        <p:nvSpPr>
          <p:cNvPr id="29" name=""/>
          <p:cNvSpPr txBox="1"/>
          <p:nvPr/>
        </p:nvSpPr>
        <p:spPr>
          <a:xfrm>
            <a:off x="2876550" y="669607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6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サントリー｜What’s Whisky?　槙野智章、バランタインを知る]]></a:t>
            </a:r>
          </a:p>
        </p:txBody>
      </p:sp>
      <p:pic>
        <p:nvPicPr>
          <p:cNvPr id="30" name="" descr="">
            <a:hlinkClick r:id="rId47" tooltip="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4475" y="5438775"/>
            <a:ext cx="2371725" cy="1190625"/>
          </a:xfrm>
          <a:prstGeom prst="rect">
            <a:avLst/>
          </a:prstGeom>
          <a:noFill/>
        </p:spPr>
      </p:pic>
      <p:sp>
        <p:nvSpPr>
          <p:cNvPr id="31" name=""/>
          <p:cNvSpPr txBox="1"/>
          <p:nvPr/>
        </p:nvSpPr>
        <p:spPr>
          <a:xfrm>
            <a:off x="5324475" y="669607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48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JUNJI ITO PROJECT｜JUNJI ITO Concept Movi…]]></a:t>
            </a:r>
          </a:p>
        </p:txBody>
      </p:sp>
      <p:pic>
        <p:nvPicPr>
          <p:cNvPr id="32" name="" descr="">
            <a:hlinkClick r:id="rId49" tooltip="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2400" y="5438775"/>
            <a:ext cx="2371725" cy="1190625"/>
          </a:xfrm>
          <a:prstGeom prst="rect">
            <a:avLst/>
          </a:prstGeom>
          <a:noFill/>
        </p:spPr>
      </p:pic>
      <p:sp>
        <p:nvSpPr>
          <p:cNvPr id="33" name=""/>
          <p:cNvSpPr txBox="1"/>
          <p:nvPr/>
        </p:nvSpPr>
        <p:spPr>
          <a:xfrm>
            <a:off x="7772400" y="6696075"/>
            <a:ext cx="2371725" cy="4286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700" spc="0" u="none" cap="none">
                <a:solidFill>
                  <a:srgbClr val="0F1011">
                    <a:alpha val="100000"/>
                  </a:srgbClr>
                </a:solidFill>
                <a:ea typeface="Yu Gothic"/>
                <a:hlinkClick r:id="rId50" tooltip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<![CDATA[サントリー｜コトブキ・ジローと五人のお客さま 半沢直樹編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428625" y="7239000"/>
            <a:ext cx="9829800" cy="9525"/>
          </a:xfrm>
          <a:prstGeom prst="rect">
            <a:avLst/>
          </a:prstGeom>
          <a:solidFill>
            <a:srgbClr val="D0D6E0">
              <a:alpha val="100000"/>
            </a:srgbClr>
          </a:solidFill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35" name=""/>
          <p:cNvSpPr txBox="1"/>
          <p:nvPr/>
        </p:nvSpPr>
        <p:spPr>
          <a:xfrm>
            <a:off x="428625" y="7267575"/>
            <a:ext cx="5400675" cy="2190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900" spc="0" u="none" cap="none">
                <a:solidFill>
                  <a:srgbClr val="0F1011">
                    <a:alpha val="100000"/>
                  </a:srgbClr>
                </a:solidFill>
                <a:ea typeface="Yu Gothic"/>
              </a:rPr>
              <a:t><![CDATA[つくる、枠をこえて。]]></a:t>
            </a: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39225" y="7305675"/>
            <a:ext cx="1228725" cy="18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Macintosh PowerPoint</Application>
  <PresentationFormat>ユーザー設定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Yu Gothic</vt:lpstr>
      <vt:lpstr>Yu Gothic</vt:lpstr>
      <vt:lpstr>Helvetica Neue</vt:lpstr>
      <vt:lpstr>Theme60</vt:lpstr>
      <vt:lpstr>PowerPoint プレゼンテーション</vt:lpstr>
    </vt:vector>
  </TitlesOfParts>
  <Company>Unknown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金子 裕也 - ASAHI CREATIVE LAB</dc:title>
  <dc:subject/>
  <dc:creator>ASAHI CREATIVE LAB</dc:creator>
  <cp:keywords/>
  <dc:description/>
  <cp:lastModifiedBy>西田　悠亮</cp:lastModifiedBy>
  <cp:revision>1</cp:revision>
  <dcterms:created xsi:type="dcterms:W3CDTF">2026-05-11T23:21:39Z</dcterms:created>
  <dcterms:modified xsi:type="dcterms:W3CDTF">2026-05-12T00:24:59Z</dcterms:modified>
  <cp:category/>
  <cp:contentStatus/>
</cp:coreProperties>
</file>