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0692000" cy="7560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71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2_312x3121.jpg"/>
  <Relationship Id="rId3" Type="http://schemas.openxmlformats.org/officeDocument/2006/relationships/image" Target="../media/2154_792x4562.jpg"/>
  <Relationship Id="rId4" Type="http://schemas.openxmlformats.org/officeDocument/2006/relationships/image" Target="../media/1629_792x4563.jpg"/>
  <Relationship Id="rId5" Type="http://schemas.openxmlformats.org/officeDocument/2006/relationships/image" Target="../media/1072_792x4564.jpg"/>
  <Relationship Id="rId6" Type="http://schemas.openxmlformats.org/officeDocument/2006/relationships/image" Target="../media/266_792x4565.jpg"/>
  <Relationship Id="rId7" Type="http://schemas.openxmlformats.org/officeDocument/2006/relationships/image" Target="../media/285_792x4566.jpg"/>
  <Relationship Id="rId8" Type="http://schemas.openxmlformats.org/officeDocument/2006/relationships/image" Target="../media/235_792x4567.jpg"/>
  <Relationship Id="rId9" Type="http://schemas.openxmlformats.org/officeDocument/2006/relationships/image" Target="../media/1020_792x4568.jpg"/>
  <Relationship Id="rId10" Type="http://schemas.openxmlformats.org/officeDocument/2006/relationships/image" Target="../media/271_792x4569.jpg"/>
  <Relationship Id="rId11" Type="http://schemas.openxmlformats.org/officeDocument/2006/relationships/image" Target="../media/pdf-footer-logo10.png"/>
  <Relationship Id="rId12" Type="http://schemas.openxmlformats.org/officeDocument/2006/relationships/hyperlink" Target="https://asahi-cr.com/member/keisuke-okada/" TargetMode="External"/>
  <Relationship Id="rId13" Type="http://schemas.openxmlformats.org/officeDocument/2006/relationships/hyperlink" Target="https://asahi-cr.com/work-2152/" TargetMode="External"/>
  <Relationship Id="rId14" Type="http://schemas.openxmlformats.org/officeDocument/2006/relationships/hyperlink" Target="https://asahi-cr.com/work-2152/" TargetMode="External"/>
  <Relationship Id="rId15" Type="http://schemas.openxmlformats.org/officeDocument/2006/relationships/hyperlink" Target="https://asahi-cr.com/work-243/" TargetMode="External"/>
  <Relationship Id="rId16" Type="http://schemas.openxmlformats.org/officeDocument/2006/relationships/hyperlink" Target="https://asahi-cr.com/work-243/" TargetMode="External"/>
  <Relationship Id="rId17" Type="http://schemas.openxmlformats.org/officeDocument/2006/relationships/hyperlink" Target="https://asahi-cr.com/work-353/" TargetMode="External"/>
  <Relationship Id="rId18" Type="http://schemas.openxmlformats.org/officeDocument/2006/relationships/hyperlink" Target="https://asahi-cr.com/work-353/" TargetMode="External"/>
  <Relationship Id="rId19" Type="http://schemas.openxmlformats.org/officeDocument/2006/relationships/hyperlink" Target="https://asahi-cr.com/work-263/" TargetMode="External"/>
  <Relationship Id="rId20" Type="http://schemas.openxmlformats.org/officeDocument/2006/relationships/hyperlink" Target="https://asahi-cr.com/work-263/" TargetMode="External"/>
  <Relationship Id="rId21" Type="http://schemas.openxmlformats.org/officeDocument/2006/relationships/hyperlink" Target="https://asahi-cr.com/work-282/" TargetMode="External"/>
  <Relationship Id="rId22" Type="http://schemas.openxmlformats.org/officeDocument/2006/relationships/hyperlink" Target="https://asahi-cr.com/work-282/" TargetMode="External"/>
  <Relationship Id="rId23" Type="http://schemas.openxmlformats.org/officeDocument/2006/relationships/hyperlink" Target="https://asahi-cr.com/work-233/" TargetMode="External"/>
  <Relationship Id="rId24" Type="http://schemas.openxmlformats.org/officeDocument/2006/relationships/hyperlink" Target="https://asahi-cr.com/work-233/" TargetMode="External"/>
  <Relationship Id="rId25" Type="http://schemas.openxmlformats.org/officeDocument/2006/relationships/hyperlink" Target="https://asahi-cr.com/work-363/" TargetMode="External"/>
  <Relationship Id="rId26" Type="http://schemas.openxmlformats.org/officeDocument/2006/relationships/hyperlink" Target="https://asahi-cr.com/work-363/" TargetMode="External"/>
  <Relationship Id="rId27" Type="http://schemas.openxmlformats.org/officeDocument/2006/relationships/hyperlink" Target="https://asahi-cr.com/work-270/" TargetMode="External"/>
  <Relationship Id="rId28" Type="http://schemas.openxmlformats.org/officeDocument/2006/relationships/hyperlink" Target="https://asahi-cr.com/work-270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28625" y="361950"/>
          <a:ext cx="10267950" cy="7486650"/>
          <a:chOff x="428625" y="361950"/>
          <a:chExt cx="10267950" cy="7486650"/>
        </a:xfrm>
      </p:grpSpPr>
      <p:pic>
        <p:nvPicPr>
          <p:cNvPr id="2" name="" descr="">
            <a:hlinkClick r:id="rId12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361950"/>
            <a:ext cx="933450" cy="9334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581150" y="361950"/>
            <a:ext cx="8677275" cy="219075"/>
          </a:xfrm>
          <a:prstGeom prst="rect">
            <a:avLst/>
          </a:prstGeom>
          <a:noFill/>
        </p:spPr>
        <p:txBody>
          <a:bodyPr anchorCtr="0" wrap="none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岡田 圭介]]></a:t>
            </a: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 ]]></a:t>
            </a:r>
            <a:r>
              <a:rPr lang="en-US" strike="noStrike" sz="1000" spc="0" u="none" cap="none">
                <a:solidFill>
                  <a:srgbClr val="8A8F98">
                    <a:alpha val="100000"/>
                  </a:srgbClr>
                </a:solidFill>
                <a:latin typeface="Yu Gothic"/>
              </a:rPr>
              <a:t><![CDATA[Keisuke Okada]]></a:t>
            </a: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  ]]></a:t>
            </a:r>
            <a:r>
              <a:rPr lang="en-US" strike="noStrike" sz="1000" spc="0" u="none" cap="none">
                <a:solidFill>
                  <a:srgbClr val="8A8F98">
                    <a:alpha val="100000"/>
                  </a:srgbClr>
                </a:solidFill>
                <a:ea typeface="Yu Gothic"/>
              </a:rPr>
              <a:t><![CDATA[クリエイティブディレクタ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1581150" y="609600"/>
            <a:ext cx="8677275" cy="6858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1992年の入社以来、広告ビジネス部門で、企画広告紙面・動画広告・WEB広告等のアートディレクションに従事。趣味は忌野清志郎、黒澤明、西岸良平。現在ハマっているのは成瀬巳喜男監督作品。香川県丸亀市出身。]]></a:t>
            </a:r>
          </a:p>
        </p:txBody>
      </p:sp>
      <p:pic>
        <p:nvPicPr>
          <p:cNvPr id="5" name="" descr="">
            <a:hlinkClick r:id="rId13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438275"/>
            <a:ext cx="2371725" cy="1371600"/>
          </a:xfrm>
          <a:prstGeom prst="rect">
            <a:avLst/>
          </a:prstGeom>
          <a:noFill/>
        </p:spPr>
      </p:pic>
      <p:sp>
        <p:nvSpPr>
          <p:cNvPr id="6" name=""/>
          <p:cNvSpPr txBox="1"/>
          <p:nvPr/>
        </p:nvSpPr>
        <p:spPr>
          <a:xfrm>
            <a:off x="42862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4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一澤信三郎帆布｜120周年]]></a:t>
            </a:r>
          </a:p>
        </p:txBody>
      </p:sp>
      <p:pic>
        <p:nvPicPr>
          <p:cNvPr id="7" name="" descr="">
            <a:hlinkClick r:id="rId15" tooltip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6550" y="1438275"/>
            <a:ext cx="2371725" cy="13716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287655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6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連合広告｜子どもの日だから子どものえで子ども広告]]></a:t>
            </a:r>
          </a:p>
        </p:txBody>
      </p:sp>
      <p:pic>
        <p:nvPicPr>
          <p:cNvPr id="9" name="" descr="">
            <a:hlinkClick r:id="rId17" tooltip="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4475" y="1438275"/>
            <a:ext cx="2371725" cy="1371600"/>
          </a:xfrm>
          <a:prstGeom prst="rect">
            <a:avLst/>
          </a:prstGeom>
          <a:noFill/>
        </p:spPr>
      </p:pic>
      <p:sp>
        <p:nvSpPr>
          <p:cNvPr id="10" name=""/>
          <p:cNvSpPr txBox="1"/>
          <p:nvPr/>
        </p:nvSpPr>
        <p:spPr>
          <a:xfrm>
            <a:off x="532447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8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阪神国際港湾｜フェリーで、チル旅。]]></a:t>
            </a:r>
          </a:p>
        </p:txBody>
      </p:sp>
      <p:pic>
        <p:nvPicPr>
          <p:cNvPr id="11" name="" descr="">
            <a:hlinkClick r:id="rId19" tooltip="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1438275"/>
            <a:ext cx="2371725" cy="1371600"/>
          </a:xfrm>
          <a:prstGeom prst="rect">
            <a:avLst/>
          </a:prstGeom>
          <a:noFill/>
        </p:spPr>
      </p:pic>
      <p:sp>
        <p:nvSpPr>
          <p:cNvPr id="12" name=""/>
          <p:cNvSpPr txBox="1"/>
          <p:nvPr/>
        </p:nvSpPr>
        <p:spPr>
          <a:xfrm>
            <a:off x="777240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0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倉敷市｜高梁川流域観光プロモーション動画制作・情報発信]]></a:t>
            </a:r>
          </a:p>
        </p:txBody>
      </p:sp>
      <p:pic>
        <p:nvPicPr>
          <p:cNvPr id="13" name="" descr="">
            <a:hlinkClick r:id="rId21" tooltip="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3381375"/>
            <a:ext cx="2371725" cy="1371600"/>
          </a:xfrm>
          <a:prstGeom prst="rect">
            <a:avLst/>
          </a:prstGeom>
          <a:noFill/>
        </p:spPr>
      </p:pic>
      <p:sp>
        <p:nvSpPr>
          <p:cNvPr id="14" name=""/>
          <p:cNvSpPr txBox="1"/>
          <p:nvPr/>
        </p:nvSpPr>
        <p:spPr>
          <a:xfrm>
            <a:off x="428625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2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兵庫県｜消費者トラブル啓発事業]]></a:t>
            </a:r>
          </a:p>
        </p:txBody>
      </p:sp>
      <p:pic>
        <p:nvPicPr>
          <p:cNvPr id="15" name="" descr="">
            <a:hlinkClick r:id="rId23" tooltip="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6550" y="3381375"/>
            <a:ext cx="2371725" cy="1371600"/>
          </a:xfrm>
          <a:prstGeom prst="rect">
            <a:avLst/>
          </a:prstGeom>
          <a:noFill/>
        </p:spPr>
      </p:pic>
      <p:sp>
        <p:nvSpPr>
          <p:cNvPr id="16" name=""/>
          <p:cNvSpPr txBox="1"/>
          <p:nvPr/>
        </p:nvSpPr>
        <p:spPr>
          <a:xfrm>
            <a:off x="2876550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4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公文教育研究会｜３歳から始めた公文式。きっかけはBaby Kumon]]></a:t>
            </a:r>
          </a:p>
        </p:txBody>
      </p:sp>
      <p:pic>
        <p:nvPicPr>
          <p:cNvPr id="17" name="" descr="">
            <a:hlinkClick r:id="rId25" tooltip="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4475" y="3381375"/>
            <a:ext cx="2371725" cy="1371600"/>
          </a:xfrm>
          <a:prstGeom prst="rect">
            <a:avLst/>
          </a:prstGeom>
          <a:noFill/>
        </p:spPr>
      </p:pic>
      <p:sp>
        <p:nvSpPr>
          <p:cNvPr id="18" name=""/>
          <p:cNvSpPr txBox="1"/>
          <p:nvPr/>
        </p:nvSpPr>
        <p:spPr>
          <a:xfrm>
            <a:off x="5324475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6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神戸市｜ko-do 神戸の鼓動、行動にうつすチカラ。]]></a:t>
            </a:r>
          </a:p>
        </p:txBody>
      </p:sp>
      <p:pic>
        <p:nvPicPr>
          <p:cNvPr id="19" name="" descr="">
            <a:hlinkClick r:id="rId27" tooltip=""/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2400" y="3381375"/>
            <a:ext cx="2371725" cy="1371600"/>
          </a:xfrm>
          <a:prstGeom prst="rect">
            <a:avLst/>
          </a:prstGeom>
          <a:noFill/>
        </p:spPr>
      </p:pic>
      <p:sp>
        <p:nvSpPr>
          <p:cNvPr id="20" name=""/>
          <p:cNvSpPr txBox="1"/>
          <p:nvPr/>
        </p:nvSpPr>
        <p:spPr>
          <a:xfrm>
            <a:off x="7772400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8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倉敷市｜倉敷市ＳＤＧｓ普及・連携促進]]></a:t>
            </a:r>
          </a:p>
        </p:txBody>
      </p:sp>
      <p:sp>
        <p:nvSpPr>
          <p:cNvPr id="21" name=""/>
          <p:cNvSpPr txBox="1"/>
          <p:nvPr/>
        </p:nvSpPr>
        <p:spPr>
          <a:xfrm>
            <a:off x="428625" y="7239000"/>
            <a:ext cx="9829800" cy="9525"/>
          </a:xfrm>
          <a:prstGeom prst="rect">
            <a:avLst/>
          </a:prstGeom>
          <a:solidFill>
            <a:srgbClr val="D0D6E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22" name=""/>
          <p:cNvSpPr txBox="1"/>
          <p:nvPr/>
        </p:nvSpPr>
        <p:spPr>
          <a:xfrm>
            <a:off x="428625" y="7267575"/>
            <a:ext cx="5400675" cy="219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9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つくる、枠をこえて。]]></a:t>
            </a:r>
          </a:p>
        </p:txBody>
      </p:sp>
      <p:pic>
        <p:nvPicPr>
          <p:cNvPr id="23" name="" descr="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039225" y="7305675"/>
            <a:ext cx="1228725" cy="180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ASAHI CREATIVE LAB</dc:creator>
  <cp:lastModifiedBy>Unknown Creator</cp:lastModifiedBy>
  <dcterms:created xsi:type="dcterms:W3CDTF">2026-07-17T02:29:45Z</dcterms:created>
  <dcterms:modified xsi:type="dcterms:W3CDTF">2026-07-17T02:29:45Z</dcterms:modified>
  <dc:title>岡田 圭介 - ASAHI CREATIVE LAB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