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0692000" cy="7560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2745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406_312x3121.jpg"/>
  <Relationship Id="rId3" Type="http://schemas.openxmlformats.org/officeDocument/2006/relationships/image" Target="../media/1998_792x4562.jpg"/>
  <Relationship Id="rId4" Type="http://schemas.openxmlformats.org/officeDocument/2006/relationships/image" Target="../media/1983_792x4563.jpg"/>
  <Relationship Id="rId5" Type="http://schemas.openxmlformats.org/officeDocument/2006/relationships/image" Target="../media/1795_792x4564.jpg"/>
  <Relationship Id="rId6" Type="http://schemas.openxmlformats.org/officeDocument/2006/relationships/image" Target="../media/1633_792x4565.jpg"/>
  <Relationship Id="rId7" Type="http://schemas.openxmlformats.org/officeDocument/2006/relationships/image" Target="../media/1559_792x4566.jpg"/>
  <Relationship Id="rId8" Type="http://schemas.openxmlformats.org/officeDocument/2006/relationships/image" Target="../media/1467_792x4567.jpg"/>
  <Relationship Id="rId9" Type="http://schemas.openxmlformats.org/officeDocument/2006/relationships/image" Target="../media/pdf-footer-logo8.png"/>
  <Relationship Id="rId10" Type="http://schemas.openxmlformats.org/officeDocument/2006/relationships/hyperlink" Target="https://asahi-cr.com/member/kenichi-hato/" TargetMode="External"/>
  <Relationship Id="rId11" Type="http://schemas.openxmlformats.org/officeDocument/2006/relationships/hyperlink" Target="https://asahi-cr.com/work-1997/" TargetMode="External"/>
  <Relationship Id="rId12" Type="http://schemas.openxmlformats.org/officeDocument/2006/relationships/hyperlink" Target="https://asahi-cr.com/work-1997/" TargetMode="External"/>
  <Relationship Id="rId13" Type="http://schemas.openxmlformats.org/officeDocument/2006/relationships/hyperlink" Target="https://asahi-cr.com/work-1982/" TargetMode="External"/>
  <Relationship Id="rId14" Type="http://schemas.openxmlformats.org/officeDocument/2006/relationships/hyperlink" Target="https://asahi-cr.com/work-1982/" TargetMode="External"/>
  <Relationship Id="rId15" Type="http://schemas.openxmlformats.org/officeDocument/2006/relationships/hyperlink" Target="https://asahi-cr.com/work-1793/" TargetMode="External"/>
  <Relationship Id="rId16" Type="http://schemas.openxmlformats.org/officeDocument/2006/relationships/hyperlink" Target="https://asahi-cr.com/work-1793/" TargetMode="External"/>
  <Relationship Id="rId17" Type="http://schemas.openxmlformats.org/officeDocument/2006/relationships/hyperlink" Target="https://asahi-cr.com/work-197/" TargetMode="External"/>
  <Relationship Id="rId18" Type="http://schemas.openxmlformats.org/officeDocument/2006/relationships/hyperlink" Target="https://asahi-cr.com/work-197/" TargetMode="External"/>
  <Relationship Id="rId19" Type="http://schemas.openxmlformats.org/officeDocument/2006/relationships/hyperlink" Target="https://asahi-cr.com/work-1549/" TargetMode="External"/>
  <Relationship Id="rId20" Type="http://schemas.openxmlformats.org/officeDocument/2006/relationships/hyperlink" Target="https://asahi-cr.com/work-1549/" TargetMode="External"/>
  <Relationship Id="rId21" Type="http://schemas.openxmlformats.org/officeDocument/2006/relationships/hyperlink" Target="https://asahi-cr.com/work-1466/" TargetMode="External"/>
  <Relationship Id="rId22" Type="http://schemas.openxmlformats.org/officeDocument/2006/relationships/hyperlink" Target="https://asahi-cr.com/work-1466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428625" y="361950"/>
          <a:ext cx="10267950" cy="7486650"/>
          <a:chOff x="428625" y="361950"/>
          <a:chExt cx="10267950" cy="7486650"/>
        </a:xfrm>
      </p:grpSpPr>
      <p:pic>
        <p:nvPicPr>
          <p:cNvPr id="2" name="" descr="">
            <a:hlinkClick r:id="rId10" tooltip="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625" y="361950"/>
            <a:ext cx="933450" cy="933450"/>
          </a:xfrm>
          <a:prstGeom prst="rect">
            <a:avLst/>
          </a:prstGeom>
          <a:noFill/>
        </p:spPr>
      </p:pic>
      <p:sp>
        <p:nvSpPr>
          <p:cNvPr id="3" name=""/>
          <p:cNvSpPr txBox="1"/>
          <p:nvPr/>
        </p:nvSpPr>
        <p:spPr>
          <a:xfrm>
            <a:off x="1581150" y="361950"/>
            <a:ext cx="8677275" cy="219075"/>
          </a:xfrm>
          <a:prstGeom prst="rect">
            <a:avLst/>
          </a:prstGeom>
          <a:noFill/>
        </p:spPr>
        <p:txBody>
          <a:bodyPr anchorCtr="0" wrap="none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F1011">
                    <a:alpha val="100000"/>
                  </a:srgbClr>
                </a:solidFill>
                <a:ea typeface="Yu Gothic"/>
              </a:rPr>
              <a:t><![CDATA[波戸 健一]]></a:t>
            </a: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 ]]></a:t>
            </a:r>
            <a:r>
              <a:rPr lang="en-US" strike="noStrike" sz="1000" spc="0" u="none" cap="none">
                <a:solidFill>
                  <a:srgbClr val="8A8F98">
                    <a:alpha val="100000"/>
                  </a:srgbClr>
                </a:solidFill>
                <a:latin typeface="Yu Gothic"/>
              </a:rPr>
              <a:t><![CDATA[Kenichi Hato]]></a:t>
            </a: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  ]]></a:t>
            </a:r>
            <a:r>
              <a:rPr lang="en-US" strike="noStrike" sz="1000" spc="0" u="none" cap="none">
                <a:solidFill>
                  <a:srgbClr val="8A8F98">
                    <a:alpha val="100000"/>
                  </a:srgbClr>
                </a:solidFill>
                <a:ea typeface="Yu Gothic"/>
              </a:rPr>
              <a:t><![CDATA[コンテンツディレクター]]></a:t>
            </a:r>
          </a:p>
        </p:txBody>
      </p:sp>
      <p:sp>
        <p:nvSpPr>
          <p:cNvPr id="4" name=""/>
          <p:cNvSpPr txBox="1"/>
          <p:nvPr/>
        </p:nvSpPr>
        <p:spPr>
          <a:xfrm>
            <a:off x="1581150" y="609600"/>
            <a:ext cx="8677275" cy="6858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0F1011">
                    <a:alpha val="100000"/>
                  </a:srgbClr>
                </a:solidFill>
                <a:ea typeface="Yu Gothic"/>
              </a:rPr>
              <a:t><![CDATA[2006年、朝日新聞社入社。記者として青森総局を振り出しに、社会部で警察、スポーツ部では大相撲や柔道、プロ野球、パラ競技を担当。平昌パラリンピック金メダルの成田緑夢を描いた18年の「GRIM（グリム）」で世界新聞・ニュース発行者協会（WAN-IFRA）主催のアジア・デジタル賞で銀賞。22年からデジタル広告の世界に。サッポロビール「CRAFT WORKS」など、食品や飲料を中心にタイアップの制作や企画立案を担当。]]></a:t>
            </a:r>
          </a:p>
        </p:txBody>
      </p:sp>
      <p:pic>
        <p:nvPicPr>
          <p:cNvPr id="5" name="" descr="">
            <a:hlinkClick r:id="rId11" tooltip="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438275"/>
            <a:ext cx="2371725" cy="1371600"/>
          </a:xfrm>
          <a:prstGeom prst="rect">
            <a:avLst/>
          </a:prstGeom>
          <a:noFill/>
        </p:spPr>
      </p:pic>
      <p:sp>
        <p:nvSpPr>
          <p:cNvPr id="6" name=""/>
          <p:cNvSpPr txBox="1"/>
          <p:nvPr/>
        </p:nvSpPr>
        <p:spPr>
          <a:xfrm>
            <a:off x="428625" y="2876550"/>
            <a:ext cx="2371725" cy="5048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700" spc="0" u="none" cap="none">
                <a:solidFill>
                  <a:srgbClr val="0F1011">
                    <a:alpha val="100000"/>
                  </a:srgbClr>
                </a:solidFill>
                <a:ea typeface="Yu Gothic"/>
                <a:hlinkClick r:id="rId12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<![CDATA[パナソニック｜未来空想新聞2042]]></a:t>
            </a:r>
          </a:p>
        </p:txBody>
      </p:sp>
      <p:pic>
        <p:nvPicPr>
          <p:cNvPr id="7" name="" descr="">
            <a:hlinkClick r:id="rId13" tooltip="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76550" y="1438275"/>
            <a:ext cx="2371725" cy="13716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2876550" y="2876550"/>
            <a:ext cx="2371725" cy="5048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700" spc="0" u="none" cap="none">
                <a:solidFill>
                  <a:srgbClr val="0F1011">
                    <a:alpha val="100000"/>
                  </a:srgbClr>
                </a:solidFill>
                <a:ea typeface="Yu Gothic"/>
                <a:hlinkClick r:id="rId14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<![CDATA[カゴメ｜野菜をとろうフォーラム]]></a:t>
            </a:r>
          </a:p>
        </p:txBody>
      </p:sp>
      <p:pic>
        <p:nvPicPr>
          <p:cNvPr id="9" name="" descr="">
            <a:hlinkClick r:id="rId15" tooltip="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24475" y="1438275"/>
            <a:ext cx="2371725" cy="1371600"/>
          </a:xfrm>
          <a:prstGeom prst="rect">
            <a:avLst/>
          </a:prstGeom>
          <a:noFill/>
        </p:spPr>
      </p:pic>
      <p:sp>
        <p:nvSpPr>
          <p:cNvPr id="10" name=""/>
          <p:cNvSpPr txBox="1"/>
          <p:nvPr/>
        </p:nvSpPr>
        <p:spPr>
          <a:xfrm>
            <a:off x="5324475" y="2876550"/>
            <a:ext cx="2371725" cy="5048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700" spc="0" u="none" cap="none">
                <a:solidFill>
                  <a:srgbClr val="0F1011">
                    <a:alpha val="100000"/>
                  </a:srgbClr>
                </a:solidFill>
                <a:ea typeface="Yu Gothic"/>
                <a:hlinkClick r:id="rId16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<![CDATA[サントリー｜篠原ともえ、ボウモアを知る｜つづけるのは、変わらないという冒険]]></a:t>
            </a:r>
          </a:p>
        </p:txBody>
      </p:sp>
      <p:pic>
        <p:nvPicPr>
          <p:cNvPr id="11" name="" descr="">
            <a:hlinkClick r:id="rId17" tooltip=""/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72400" y="1438275"/>
            <a:ext cx="2371725" cy="1371600"/>
          </a:xfrm>
          <a:prstGeom prst="rect">
            <a:avLst/>
          </a:prstGeom>
          <a:noFill/>
        </p:spPr>
      </p:pic>
      <p:sp>
        <p:nvSpPr>
          <p:cNvPr id="12" name=""/>
          <p:cNvSpPr txBox="1"/>
          <p:nvPr/>
        </p:nvSpPr>
        <p:spPr>
          <a:xfrm>
            <a:off x="7772400" y="2876550"/>
            <a:ext cx="2371725" cy="5048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700" spc="0" u="none" cap="none">
                <a:solidFill>
                  <a:srgbClr val="0F1011">
                    <a:alpha val="100000"/>
                  </a:srgbClr>
                </a:solidFill>
                <a:ea typeface="Yu Gothic"/>
                <a:hlinkClick r:id="rId18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<![CDATA[パナソニック｜未来空想新聞]]></a:t>
            </a:r>
          </a:p>
        </p:txBody>
      </p:sp>
      <p:pic>
        <p:nvPicPr>
          <p:cNvPr id="13" name="" descr="">
            <a:hlinkClick r:id="rId19" tooltip=""/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8625" y="3381375"/>
            <a:ext cx="2371725" cy="1371600"/>
          </a:xfrm>
          <a:prstGeom prst="rect">
            <a:avLst/>
          </a:prstGeom>
          <a:noFill/>
        </p:spPr>
      </p:pic>
      <p:sp>
        <p:nvSpPr>
          <p:cNvPr id="14" name=""/>
          <p:cNvSpPr txBox="1"/>
          <p:nvPr/>
        </p:nvSpPr>
        <p:spPr>
          <a:xfrm>
            <a:off x="428625" y="4819650"/>
            <a:ext cx="2371725" cy="5048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700" spc="0" u="none" cap="none">
                <a:solidFill>
                  <a:srgbClr val="0F1011">
                    <a:alpha val="100000"/>
                  </a:srgbClr>
                </a:solidFill>
                <a:ea typeface="Yu Gothic"/>
                <a:hlinkClick r:id="rId20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<![CDATA[SOPEXA JAPON｜ラグビー田村優選手出演　メキシコ産アボカド訴求企画]]></a:t>
            </a:r>
          </a:p>
        </p:txBody>
      </p:sp>
      <p:pic>
        <p:nvPicPr>
          <p:cNvPr id="15" name="" descr="">
            <a:hlinkClick r:id="rId21" tooltip=""/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876550" y="3381375"/>
            <a:ext cx="2371725" cy="1371600"/>
          </a:xfrm>
          <a:prstGeom prst="rect">
            <a:avLst/>
          </a:prstGeom>
          <a:noFill/>
        </p:spPr>
      </p:pic>
      <p:sp>
        <p:nvSpPr>
          <p:cNvPr id="16" name=""/>
          <p:cNvSpPr txBox="1"/>
          <p:nvPr/>
        </p:nvSpPr>
        <p:spPr>
          <a:xfrm>
            <a:off x="2876550" y="4819650"/>
            <a:ext cx="2371725" cy="5048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700" spc="0" u="none" cap="none">
                <a:solidFill>
                  <a:srgbClr val="0F1011">
                    <a:alpha val="100000"/>
                  </a:srgbClr>
                </a:solidFill>
                <a:ea typeface="Yu Gothic"/>
                <a:hlinkClick r:id="rId22" tooltip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<![CDATA[サントリー｜What’s Whisky?　槙野智章、バランタインを知る]]></a:t>
            </a:r>
          </a:p>
        </p:txBody>
      </p:sp>
      <p:sp>
        <p:nvSpPr>
          <p:cNvPr id="17" name=""/>
          <p:cNvSpPr txBox="1"/>
          <p:nvPr/>
        </p:nvSpPr>
        <p:spPr>
          <a:xfrm>
            <a:off x="428625" y="7239000"/>
            <a:ext cx="9829800" cy="9525"/>
          </a:xfrm>
          <a:prstGeom prst="rect">
            <a:avLst/>
          </a:prstGeom>
          <a:solidFill>
            <a:srgbClr val="D0D6E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18" name=""/>
          <p:cNvSpPr txBox="1"/>
          <p:nvPr/>
        </p:nvSpPr>
        <p:spPr>
          <a:xfrm>
            <a:off x="428625" y="7267575"/>
            <a:ext cx="5400675" cy="2190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900" spc="0" u="none" cap="none">
                <a:solidFill>
                  <a:srgbClr val="0F1011">
                    <a:alpha val="100000"/>
                  </a:srgbClr>
                </a:solidFill>
                <a:ea typeface="Yu Gothic"/>
              </a:rPr>
              <a:t><![CDATA[つくる、枠をこえて。]]></a:t>
            </a:r>
          </a:p>
        </p:txBody>
      </p:sp>
      <p:pic>
        <p:nvPicPr>
          <p:cNvPr id="19" name="" descr="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039225" y="7305675"/>
            <a:ext cx="1228725" cy="1809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ASAHI CREATIVE LAB</dc:creator>
  <cp:lastModifiedBy>Unknown Creator</cp:lastModifiedBy>
  <dcterms:created xsi:type="dcterms:W3CDTF">2026-07-17T03:18:23Z</dcterms:created>
  <dcterms:modified xsi:type="dcterms:W3CDTF">2026-07-17T03:18:23Z</dcterms:modified>
  <dc:title>波戸 健一 - ASAHI CREATIVE LAB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