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0692000" cy="7560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74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65_312x3121.jpg"/>
  <Relationship Id="rId3" Type="http://schemas.openxmlformats.org/officeDocument/2006/relationships/image" Target="../media/2057_792x4562.jpg"/>
  <Relationship Id="rId4" Type="http://schemas.openxmlformats.org/officeDocument/2006/relationships/image" Target="../media/1122_792x4563.jpg"/>
  <Relationship Id="rId5" Type="http://schemas.openxmlformats.org/officeDocument/2006/relationships/image" Target="../media/709_792x4564.jpg"/>
  <Relationship Id="rId6" Type="http://schemas.openxmlformats.org/officeDocument/2006/relationships/image" Target="../media/1281_792x4565.jpg"/>
  <Relationship Id="rId7" Type="http://schemas.openxmlformats.org/officeDocument/2006/relationships/image" Target="../media/379_792x4566.jpg"/>
  <Relationship Id="rId8" Type="http://schemas.openxmlformats.org/officeDocument/2006/relationships/image" Target="../media/305_792x4567.jpg"/>
  <Relationship Id="rId9" Type="http://schemas.openxmlformats.org/officeDocument/2006/relationships/image" Target="../media/653_792x4568.jpg"/>
  <Relationship Id="rId10" Type="http://schemas.openxmlformats.org/officeDocument/2006/relationships/image" Target="../media/658_792x4569.jpg"/>
  <Relationship Id="rId11" Type="http://schemas.openxmlformats.org/officeDocument/2006/relationships/image" Target="../media/pdf-footer-logo10.png"/>
  <Relationship Id="rId12" Type="http://schemas.openxmlformats.org/officeDocument/2006/relationships/hyperlink" Target="https://asahi-cr.com/member/manabu-suematsu/" TargetMode="External"/>
  <Relationship Id="rId13" Type="http://schemas.openxmlformats.org/officeDocument/2006/relationships/hyperlink" Target="https://asahi-cr.com/work-2054/" TargetMode="External"/>
  <Relationship Id="rId14" Type="http://schemas.openxmlformats.org/officeDocument/2006/relationships/hyperlink" Target="https://asahi-cr.com/work-2054/" TargetMode="External"/>
  <Relationship Id="rId15" Type="http://schemas.openxmlformats.org/officeDocument/2006/relationships/hyperlink" Target="https://asahi-cr.com/work-1120/" TargetMode="External"/>
  <Relationship Id="rId16" Type="http://schemas.openxmlformats.org/officeDocument/2006/relationships/hyperlink" Target="https://asahi-cr.com/work-1120/" TargetMode="External"/>
  <Relationship Id="rId17" Type="http://schemas.openxmlformats.org/officeDocument/2006/relationships/hyperlink" Target="https://asahi-cr.com/work-703/" TargetMode="External"/>
  <Relationship Id="rId18" Type="http://schemas.openxmlformats.org/officeDocument/2006/relationships/hyperlink" Target="https://asahi-cr.com/work-703/" TargetMode="External"/>
  <Relationship Id="rId19" Type="http://schemas.openxmlformats.org/officeDocument/2006/relationships/hyperlink" Target="https://asahi-cr.com/work-924/" TargetMode="External"/>
  <Relationship Id="rId20" Type="http://schemas.openxmlformats.org/officeDocument/2006/relationships/hyperlink" Target="https://asahi-cr.com/work-924/" TargetMode="External"/>
  <Relationship Id="rId21" Type="http://schemas.openxmlformats.org/officeDocument/2006/relationships/hyperlink" Target="https://asahi-cr.com/work-374/" TargetMode="External"/>
  <Relationship Id="rId22" Type="http://schemas.openxmlformats.org/officeDocument/2006/relationships/hyperlink" Target="https://asahi-cr.com/work-374/" TargetMode="External"/>
  <Relationship Id="rId23" Type="http://schemas.openxmlformats.org/officeDocument/2006/relationships/hyperlink" Target="https://asahi-cr.com/work-304/" TargetMode="External"/>
  <Relationship Id="rId24" Type="http://schemas.openxmlformats.org/officeDocument/2006/relationships/hyperlink" Target="https://asahi-cr.com/work-304/" TargetMode="External"/>
  <Relationship Id="rId25" Type="http://schemas.openxmlformats.org/officeDocument/2006/relationships/hyperlink" Target="https://asahi-cr.com/work-651/" TargetMode="External"/>
  <Relationship Id="rId26" Type="http://schemas.openxmlformats.org/officeDocument/2006/relationships/hyperlink" Target="https://asahi-cr.com/work-651/" TargetMode="External"/>
  <Relationship Id="rId27" Type="http://schemas.openxmlformats.org/officeDocument/2006/relationships/hyperlink" Target="https://asahi-cr.com/work-656/" TargetMode="External"/>
  <Relationship Id="rId28" Type="http://schemas.openxmlformats.org/officeDocument/2006/relationships/hyperlink" Target="https://asahi-cr.com/work-65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28625" y="361950"/>
          <a:ext cx="10267950" cy="7486650"/>
          <a:chOff x="428625" y="361950"/>
          <a:chExt cx="10267950" cy="7486650"/>
        </a:xfrm>
      </p:grpSpPr>
      <p:pic>
        <p:nvPicPr>
          <p:cNvPr id="2" name="" descr="">
            <a:hlinkClick r:id="rId12" tooltip="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" y="361950"/>
            <a:ext cx="933450" cy="93345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581150" y="361950"/>
            <a:ext cx="8677275" cy="219075"/>
          </a:xfrm>
          <a:prstGeom prst="rect">
            <a:avLst/>
          </a:prstGeom>
          <a:noFill/>
        </p:spPr>
        <p:txBody>
          <a:bodyPr anchorCtr="0" wrap="none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F1011">
                    <a:alpha val="100000"/>
                  </a:srgbClr>
                </a:solidFill>
                <a:ea typeface="Yu Gothic"/>
              </a:rPr>
              <a:t><![CDATA[末松 学史]]></a:t>
            </a: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 ]]></a:t>
            </a:r>
            <a:r>
              <a:rPr lang="en-US" strike="noStrike" sz="1000" spc="0" u="none" cap="none">
                <a:solidFill>
                  <a:srgbClr val="8A8F98">
                    <a:alpha val="100000"/>
                  </a:srgbClr>
                </a:solidFill>
                <a:latin typeface="Yu Gothic"/>
              </a:rPr>
              <a:t><![CDATA[Manabu Suematsu]]></a:t>
            </a: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  ]]></a:t>
            </a:r>
            <a:r>
              <a:rPr lang="en-US" strike="noStrike" sz="1000" spc="0" u="none" cap="none">
                <a:solidFill>
                  <a:srgbClr val="8A8F98">
                    <a:alpha val="100000"/>
                  </a:srgbClr>
                </a:solidFill>
                <a:ea typeface="Yu Gothic"/>
              </a:rPr>
              <a:t><![CDATA[クリエイティブディレクター]]></a:t>
            </a:r>
          </a:p>
        </p:txBody>
      </p:sp>
      <p:sp>
        <p:nvSpPr>
          <p:cNvPr id="4" name=""/>
          <p:cNvSpPr txBox="1"/>
          <p:nvPr/>
        </p:nvSpPr>
        <p:spPr>
          <a:xfrm>
            <a:off x="1581150" y="609600"/>
            <a:ext cx="8677275" cy="6858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0F1011">
                    <a:alpha val="100000"/>
                  </a:srgbClr>
                </a:solidFill>
                <a:ea typeface="Yu Gothic"/>
              </a:rPr>
              <a:t><![CDATA[愛知県立芸術大学デザイン・工芸学科卒業後、2000年朝日新聞社にアートディレクターとして入社。「大学力」「Bon Marche」など主に書籍、食品、ファッション、教育部門の企画制作に従事。 SDGs ACTION !のブランド設立や中高生のためのSDGsジャーナルのプロジェクトにも参画。広告コンテスト「朝日広告賞」の運営・進行も携わる。]]></a:t>
            </a:r>
          </a:p>
        </p:txBody>
      </p:sp>
      <p:pic>
        <p:nvPicPr>
          <p:cNvPr id="5" name="" descr="">
            <a:hlinkClick r:id="rId13" tooltip="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438275"/>
            <a:ext cx="2371725" cy="1371600"/>
          </a:xfrm>
          <a:prstGeom prst="rect">
            <a:avLst/>
          </a:prstGeom>
          <a:noFill/>
        </p:spPr>
      </p:pic>
      <p:sp>
        <p:nvSpPr>
          <p:cNvPr id="6" name=""/>
          <p:cNvSpPr txBox="1"/>
          <p:nvPr/>
        </p:nvSpPr>
        <p:spPr>
          <a:xfrm>
            <a:off x="428625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4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KMバイオロジクス｜「インフルエンザ予防啓発の日」広告]]></a:t>
            </a:r>
          </a:p>
        </p:txBody>
      </p:sp>
      <p:pic>
        <p:nvPicPr>
          <p:cNvPr id="7" name="" descr="">
            <a:hlinkClick r:id="rId15" tooltip="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6550" y="1438275"/>
            <a:ext cx="2371725" cy="13716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2876550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6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AAA CREATOR INTERVIEW#1]]></a:t>
            </a:r>
          </a:p>
        </p:txBody>
      </p:sp>
      <p:pic>
        <p:nvPicPr>
          <p:cNvPr id="9" name="" descr="">
            <a:hlinkClick r:id="rId17" tooltip="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4475" y="1438275"/>
            <a:ext cx="2371725" cy="1371600"/>
          </a:xfrm>
          <a:prstGeom prst="rect">
            <a:avLst/>
          </a:prstGeom>
          <a:noFill/>
        </p:spPr>
      </p:pic>
      <p:sp>
        <p:nvSpPr>
          <p:cNvPr id="10" name=""/>
          <p:cNvSpPr txBox="1"/>
          <p:nvPr/>
        </p:nvSpPr>
        <p:spPr>
          <a:xfrm>
            <a:off x="5324475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8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濵田酒造｜YouTube Live キャンプで楽しむ本格麦焼酎「隠し蔵」]]></a:t>
            </a:r>
          </a:p>
        </p:txBody>
      </p:sp>
      <p:pic>
        <p:nvPicPr>
          <p:cNvPr id="11" name="" descr="">
            <a:hlinkClick r:id="rId19" tooltip="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0" y="1438275"/>
            <a:ext cx="2371725" cy="1371600"/>
          </a:xfrm>
          <a:prstGeom prst="rect">
            <a:avLst/>
          </a:prstGeom>
          <a:noFill/>
        </p:spPr>
      </p:pic>
      <p:sp>
        <p:nvSpPr>
          <p:cNvPr id="12" name=""/>
          <p:cNvSpPr txBox="1"/>
          <p:nvPr/>
        </p:nvSpPr>
        <p:spPr>
          <a:xfrm>
            <a:off x="7772400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0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wellbeing action!]]></a:t>
            </a:r>
          </a:p>
        </p:txBody>
      </p:sp>
      <p:pic>
        <p:nvPicPr>
          <p:cNvPr id="13" name="" descr="">
            <a:hlinkClick r:id="rId21" tooltip="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8625" y="3381375"/>
            <a:ext cx="2371725" cy="1371600"/>
          </a:xfrm>
          <a:prstGeom prst="rect">
            <a:avLst/>
          </a:prstGeom>
          <a:noFill/>
        </p:spPr>
      </p:pic>
      <p:sp>
        <p:nvSpPr>
          <p:cNvPr id="14" name=""/>
          <p:cNvSpPr txBox="1"/>
          <p:nvPr/>
        </p:nvSpPr>
        <p:spPr>
          <a:xfrm>
            <a:off x="428625" y="48196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2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朝日広告賞 70周年]]></a:t>
            </a:r>
          </a:p>
        </p:txBody>
      </p:sp>
      <p:pic>
        <p:nvPicPr>
          <p:cNvPr id="15" name="" descr="">
            <a:hlinkClick r:id="rId23" tooltip="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76550" y="3381375"/>
            <a:ext cx="2371725" cy="1371600"/>
          </a:xfrm>
          <a:prstGeom prst="rect">
            <a:avLst/>
          </a:prstGeom>
          <a:noFill/>
        </p:spPr>
      </p:pic>
      <p:sp>
        <p:nvSpPr>
          <p:cNvPr id="16" name=""/>
          <p:cNvSpPr txBox="1"/>
          <p:nvPr/>
        </p:nvSpPr>
        <p:spPr>
          <a:xfrm>
            <a:off x="2876550" y="48196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4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連合広告｜朝日SDGsジャーナル]]></a:t>
            </a:r>
          </a:p>
        </p:txBody>
      </p:sp>
      <p:pic>
        <p:nvPicPr>
          <p:cNvPr id="17" name="" descr="">
            <a:hlinkClick r:id="rId25" tooltip=""/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4475" y="3381375"/>
            <a:ext cx="2371725" cy="1371600"/>
          </a:xfrm>
          <a:prstGeom prst="rect">
            <a:avLst/>
          </a:prstGeom>
          <a:noFill/>
        </p:spPr>
      </p:pic>
      <p:sp>
        <p:nvSpPr>
          <p:cNvPr id="18" name=""/>
          <p:cNvSpPr txBox="1"/>
          <p:nvPr/>
        </p:nvSpPr>
        <p:spPr>
          <a:xfrm>
            <a:off x="5324475" y="48196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6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朝日新聞「Reライフプロジェクト」｜大人女性のおしゃれレッスン]]></a:t>
            </a:r>
          </a:p>
        </p:txBody>
      </p:sp>
      <p:pic>
        <p:nvPicPr>
          <p:cNvPr id="19" name="" descr="">
            <a:hlinkClick r:id="rId27" tooltip=""/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72400" y="3381375"/>
            <a:ext cx="2371725" cy="1371600"/>
          </a:xfrm>
          <a:prstGeom prst="rect">
            <a:avLst/>
          </a:prstGeom>
          <a:noFill/>
        </p:spPr>
      </p:pic>
      <p:sp>
        <p:nvSpPr>
          <p:cNvPr id="20" name=""/>
          <p:cNvSpPr txBox="1"/>
          <p:nvPr/>
        </p:nvSpPr>
        <p:spPr>
          <a:xfrm>
            <a:off x="7772400" y="48196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8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朝日新聞「Reライフプロジェクト」｜渡辺えりさんと語り合う　オンラインでつながる…]]></a:t>
            </a:r>
          </a:p>
        </p:txBody>
      </p:sp>
      <p:sp>
        <p:nvSpPr>
          <p:cNvPr id="21" name=""/>
          <p:cNvSpPr txBox="1"/>
          <p:nvPr/>
        </p:nvSpPr>
        <p:spPr>
          <a:xfrm>
            <a:off x="428625" y="7239000"/>
            <a:ext cx="9829800" cy="9525"/>
          </a:xfrm>
          <a:prstGeom prst="rect">
            <a:avLst/>
          </a:prstGeom>
          <a:solidFill>
            <a:srgbClr val="D0D6E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22" name=""/>
          <p:cNvSpPr txBox="1"/>
          <p:nvPr/>
        </p:nvSpPr>
        <p:spPr>
          <a:xfrm>
            <a:off x="428625" y="7267575"/>
            <a:ext cx="5400675" cy="219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900" spc="0" u="none" cap="none">
                <a:solidFill>
                  <a:srgbClr val="0F1011">
                    <a:alpha val="100000"/>
                  </a:srgbClr>
                </a:solidFill>
                <a:ea typeface="Yu Gothic"/>
              </a:rPr>
              <a:t><![CDATA[つくる、枠をこえて。]]></a:t>
            </a:r>
          </a:p>
        </p:txBody>
      </p:sp>
      <p:pic>
        <p:nvPicPr>
          <p:cNvPr id="23" name="" descr="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039225" y="7305675"/>
            <a:ext cx="1228725" cy="180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ASAHI CREATIVE LAB</dc:creator>
  <cp:lastModifiedBy>Unknown Creator</cp:lastModifiedBy>
  <dcterms:created xsi:type="dcterms:W3CDTF">2026-07-17T03:18:34Z</dcterms:created>
  <dcterms:modified xsi:type="dcterms:W3CDTF">2026-07-17T03:18:34Z</dcterms:modified>
  <dc:title>末松 学史 - ASAHI CREATIVE LAB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