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2000" cy="7560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32745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58_312x3121.jpg"/>
  <Relationship Id="rId3" Type="http://schemas.openxmlformats.org/officeDocument/2006/relationships/image" Target="../media/2218_792x4562.jpg"/>
  <Relationship Id="rId4" Type="http://schemas.openxmlformats.org/officeDocument/2006/relationships/image" Target="../media/2205_792x4563.jpg"/>
  <Relationship Id="rId5" Type="http://schemas.openxmlformats.org/officeDocument/2006/relationships/image" Target="../media/2244_792x4564.jpg"/>
  <Relationship Id="rId6" Type="http://schemas.openxmlformats.org/officeDocument/2006/relationships/image" Target="../media/2106_792x4565.jpg"/>
  <Relationship Id="rId7" Type="http://schemas.openxmlformats.org/officeDocument/2006/relationships/image" Target="../media/1780_792x4566.jpg"/>
  <Relationship Id="rId8" Type="http://schemas.openxmlformats.org/officeDocument/2006/relationships/image" Target="../media/1705_792x4567.jpg"/>
  <Relationship Id="rId9" Type="http://schemas.openxmlformats.org/officeDocument/2006/relationships/image" Target="../media/1590_792x4568.jpg"/>
  <Relationship Id="rId10" Type="http://schemas.openxmlformats.org/officeDocument/2006/relationships/image" Target="../media/2423_792x4569.jpg"/>
  <Relationship Id="rId11" Type="http://schemas.openxmlformats.org/officeDocument/2006/relationships/image" Target="../media/1563_792x45610.jpg"/>
  <Relationship Id="rId12" Type="http://schemas.openxmlformats.org/officeDocument/2006/relationships/image" Target="../media/1498_792x45611.jpg"/>
  <Relationship Id="rId13" Type="http://schemas.openxmlformats.org/officeDocument/2006/relationships/image" Target="../media/1122_792x45612.jpg"/>
  <Relationship Id="rId14" Type="http://schemas.openxmlformats.org/officeDocument/2006/relationships/image" Target="../media/709_792x45613.jpg"/>
  <Relationship Id="rId15" Type="http://schemas.openxmlformats.org/officeDocument/2006/relationships/image" Target="../media/pdf-footer-logo14.png"/>
  <Relationship Id="rId16" Type="http://schemas.openxmlformats.org/officeDocument/2006/relationships/hyperlink" Target="https://asahi-cr.com/member/yusuke-nishida/" TargetMode="External"/>
  <Relationship Id="rId17" Type="http://schemas.openxmlformats.org/officeDocument/2006/relationships/hyperlink" Target="https://asahi-cr.com/work-2212/" TargetMode="External"/>
  <Relationship Id="rId18" Type="http://schemas.openxmlformats.org/officeDocument/2006/relationships/hyperlink" Target="https://asahi-cr.com/work-2212/" TargetMode="External"/>
  <Relationship Id="rId19" Type="http://schemas.openxmlformats.org/officeDocument/2006/relationships/hyperlink" Target="https://asahi-cr.com/work-2203/" TargetMode="External"/>
  <Relationship Id="rId20" Type="http://schemas.openxmlformats.org/officeDocument/2006/relationships/hyperlink" Target="https://asahi-cr.com/work-2203/" TargetMode="External"/>
  <Relationship Id="rId21" Type="http://schemas.openxmlformats.org/officeDocument/2006/relationships/hyperlink" Target="https://asahi-cr.com/work-2242/" TargetMode="External"/>
  <Relationship Id="rId22" Type="http://schemas.openxmlformats.org/officeDocument/2006/relationships/hyperlink" Target="https://asahi-cr.com/work-2242/" TargetMode="External"/>
  <Relationship Id="rId23" Type="http://schemas.openxmlformats.org/officeDocument/2006/relationships/hyperlink" Target="https://asahi-cr.com/work-1956/" TargetMode="External"/>
  <Relationship Id="rId24" Type="http://schemas.openxmlformats.org/officeDocument/2006/relationships/hyperlink" Target="https://asahi-cr.com/work-1956/" TargetMode="External"/>
  <Relationship Id="rId25" Type="http://schemas.openxmlformats.org/officeDocument/2006/relationships/hyperlink" Target="https://asahi-cr.com/work-1779/" TargetMode="External"/>
  <Relationship Id="rId26" Type="http://schemas.openxmlformats.org/officeDocument/2006/relationships/hyperlink" Target="https://asahi-cr.com/work-1779/" TargetMode="External"/>
  <Relationship Id="rId27" Type="http://schemas.openxmlformats.org/officeDocument/2006/relationships/hyperlink" Target="https://asahi-cr.com/work-1682/" TargetMode="External"/>
  <Relationship Id="rId28" Type="http://schemas.openxmlformats.org/officeDocument/2006/relationships/hyperlink" Target="https://asahi-cr.com/work-1682/" TargetMode="External"/>
  <Relationship Id="rId29" Type="http://schemas.openxmlformats.org/officeDocument/2006/relationships/hyperlink" Target="https://asahi-cr.com/work-1587/" TargetMode="External"/>
  <Relationship Id="rId30" Type="http://schemas.openxmlformats.org/officeDocument/2006/relationships/hyperlink" Target="https://asahi-cr.com/work-1587/" TargetMode="External"/>
  <Relationship Id="rId31" Type="http://schemas.openxmlformats.org/officeDocument/2006/relationships/hyperlink" Target="https://asahi-cr.com/work-1665/" TargetMode="External"/>
  <Relationship Id="rId32" Type="http://schemas.openxmlformats.org/officeDocument/2006/relationships/hyperlink" Target="https://asahi-cr.com/work-1665/" TargetMode="External"/>
  <Relationship Id="rId33" Type="http://schemas.openxmlformats.org/officeDocument/2006/relationships/hyperlink" Target="https://asahi-cr.com/work-1562/" TargetMode="External"/>
  <Relationship Id="rId34" Type="http://schemas.openxmlformats.org/officeDocument/2006/relationships/hyperlink" Target="https://asahi-cr.com/work-1562/" TargetMode="External"/>
  <Relationship Id="rId35" Type="http://schemas.openxmlformats.org/officeDocument/2006/relationships/hyperlink" Target="https://asahi-cr.com/work-1492/" TargetMode="External"/>
  <Relationship Id="rId36" Type="http://schemas.openxmlformats.org/officeDocument/2006/relationships/hyperlink" Target="https://asahi-cr.com/work-1492/" TargetMode="External"/>
  <Relationship Id="rId37" Type="http://schemas.openxmlformats.org/officeDocument/2006/relationships/hyperlink" Target="https://asahi-cr.com/work-1120/" TargetMode="External"/>
  <Relationship Id="rId38" Type="http://schemas.openxmlformats.org/officeDocument/2006/relationships/hyperlink" Target="https://asahi-cr.com/work-1120/" TargetMode="External"/>
  <Relationship Id="rId39" Type="http://schemas.openxmlformats.org/officeDocument/2006/relationships/hyperlink" Target="https://asahi-cr.com/work-703/" TargetMode="External"/>
  <Relationship Id="rId40" Type="http://schemas.openxmlformats.org/officeDocument/2006/relationships/hyperlink" Target="https://asahi-cr.com/work-703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8625" y="361950"/>
          <a:ext cx="10267950" cy="7486650"/>
          <a:chOff x="428625" y="361950"/>
          <a:chExt cx="10267950" cy="7486650"/>
        </a:xfrm>
      </p:grpSpPr>
      <p:pic>
        <p:nvPicPr>
          <p:cNvPr id="2" name="" descr="">
            <a:hlinkClick r:id="rId16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61950"/>
            <a:ext cx="933450" cy="93345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1581150" y="361950"/>
            <a:ext cx="8677275" cy="219075"/>
          </a:xfrm>
          <a:prstGeom prst="rect">
            <a:avLst/>
          </a:prstGeom>
          <a:noFill/>
        </p:spPr>
        <p:txBody>
          <a:bodyPr anchorCtr="0" wrap="none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西田 悠亮]]></a:t>
            </a:r>
            <a:r>
              <a:rPr lang="en-US" strike="noStrike" sz="10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 ]]></a:t>
            </a:r>
            <a:r>
              <a:rPr lang="en-US" strike="noStrike" sz="1000" spc="0" u="none" cap="none">
                <a:solidFill>
                  <a:srgbClr val="8A8F98">
                    <a:alpha val="100000"/>
                  </a:srgbClr>
                </a:solidFill>
                <a:latin typeface="Yu Gothic"/>
              </a:rPr>
              <a:t><![CDATA[Yusuke Nishida]]></a:t>
            </a:r>
            <a:r>
              <a:rPr lang="en-US" strike="noStrike" sz="10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  ]]></a:t>
            </a:r>
            <a:r>
              <a:rPr lang="en-US" strike="noStrike" sz="1000" spc="0" u="none" cap="none">
                <a:solidFill>
                  <a:srgbClr val="8A8F98">
                    <a:alpha val="100000"/>
                  </a:srgbClr>
                </a:solidFill>
                <a:ea typeface="Yu Gothic"/>
              </a:rPr>
              <a:t><![CDATA[アートディレクタ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1581150" y="609600"/>
            <a:ext cx="8677275" cy="6858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8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1989年生まれ。長野県出身。アートディレクター/UXUIデザイナーとして主にオンスクリーンメディアのコンテンツ制作に携わる。デザイン事務所で数多くの企業サイト、デジタル広告を担当したのち、広告代理店に出向。フリーランスの期間を経て、2022年に朝日新聞社に入社。主な受賞歴にCANNES LIONS Titanium Lion、TIAA グランプリ、D&amp;AD Yellow Pencil、グッドデザイン賞 BEST100、文化庁メディア芸術祭優秀賞など。]]></a:t>
            </a:r>
          </a:p>
        </p:txBody>
      </p:sp>
      <p:pic>
        <p:nvPicPr>
          <p:cNvPr id="5" name="" descr="">
            <a:hlinkClick r:id="rId17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38275"/>
            <a:ext cx="2371725" cy="1371600"/>
          </a:xfrm>
          <a:prstGeom prst="rect">
            <a:avLst/>
          </a:prstGeom>
          <a:noFill/>
        </p:spPr>
      </p:pic>
      <p:sp>
        <p:nvSpPr>
          <p:cNvPr id="6" name=""/>
          <p:cNvSpPr txBox="1"/>
          <p:nvPr/>
        </p:nvSpPr>
        <p:spPr>
          <a:xfrm>
            <a:off x="428625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1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ACE｜PROTECA 2026年プロモーション]]></a:t>
            </a:r>
          </a:p>
        </p:txBody>
      </p:sp>
      <p:pic>
        <p:nvPicPr>
          <p:cNvPr id="7" name="" descr="">
            <a:hlinkClick r:id="rId19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1438275"/>
            <a:ext cx="2371725" cy="13716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2876550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カルティエ｜2025 大阪・関西万博　カルティエ ウーマンズ パビリオンの記録]]></a:t>
            </a:r>
          </a:p>
        </p:txBody>
      </p:sp>
      <p:pic>
        <p:nvPicPr>
          <p:cNvPr id="9" name="" descr="">
            <a:hlinkClick r:id="rId21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475" y="1438275"/>
            <a:ext cx="2371725" cy="1371600"/>
          </a:xfrm>
          <a:prstGeom prst="rect">
            <a:avLst/>
          </a:prstGeom>
          <a:noFill/>
        </p:spPr>
      </p:pic>
      <p:sp>
        <p:nvSpPr>
          <p:cNvPr id="10" name=""/>
          <p:cNvSpPr txBox="1"/>
          <p:nvPr/>
        </p:nvSpPr>
        <p:spPr>
          <a:xfrm>
            <a:off x="5324475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New Balance｜「モニュとはしる。」GOO CHOKI PAR対談企画]]></a:t>
            </a:r>
          </a:p>
        </p:txBody>
      </p:sp>
      <p:pic>
        <p:nvPicPr>
          <p:cNvPr id="11" name="" descr="">
            <a:hlinkClick r:id="rId23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438275"/>
            <a:ext cx="2371725" cy="1371600"/>
          </a:xfrm>
          <a:prstGeom prst="rect">
            <a:avLst/>
          </a:prstGeom>
          <a:noFill/>
        </p:spPr>
      </p:pic>
      <p:sp>
        <p:nvSpPr>
          <p:cNvPr id="12" name=""/>
          <p:cNvSpPr txBox="1"/>
          <p:nvPr/>
        </p:nvSpPr>
        <p:spPr>
          <a:xfrm>
            <a:off x="7772400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味の素株式会社｜うちゅうニュース]]></a:t>
            </a:r>
          </a:p>
        </p:txBody>
      </p:sp>
      <p:pic>
        <p:nvPicPr>
          <p:cNvPr id="13" name="" descr="">
            <a:hlinkClick r:id="rId25" tooltip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381375"/>
            <a:ext cx="2371725" cy="1371600"/>
          </a:xfrm>
          <a:prstGeom prst="rect">
            <a:avLst/>
          </a:prstGeom>
          <a:noFill/>
        </p:spPr>
      </p:pic>
      <p:sp>
        <p:nvSpPr>
          <p:cNvPr id="14" name=""/>
          <p:cNvSpPr txBox="1"/>
          <p:nvPr/>
        </p:nvSpPr>
        <p:spPr>
          <a:xfrm>
            <a:off x="428625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井村屋｜肉まん・あんまん60周年 なかやまきんに君「いむらヤー」]]></a:t>
            </a:r>
          </a:p>
        </p:txBody>
      </p:sp>
      <p:pic>
        <p:nvPicPr>
          <p:cNvPr id="15" name="" descr="">
            <a:hlinkClick r:id="rId27" tooltip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550" y="3381375"/>
            <a:ext cx="2371725" cy="1371600"/>
          </a:xfrm>
          <a:prstGeom prst="rect">
            <a:avLst/>
          </a:prstGeom>
          <a:noFill/>
        </p:spPr>
      </p:pic>
      <p:sp>
        <p:nvSpPr>
          <p:cNvPr id="16" name=""/>
          <p:cNvSpPr txBox="1"/>
          <p:nvPr/>
        </p:nvSpPr>
        <p:spPr>
          <a:xfrm>
            <a:off x="2876550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株式会社 和光｜銀座・和光に「時の舞台」誕生。]]></a:t>
            </a:r>
          </a:p>
        </p:txBody>
      </p:sp>
      <p:pic>
        <p:nvPicPr>
          <p:cNvPr id="17" name="" descr="">
            <a:hlinkClick r:id="rId29" tooltip="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4475" y="3381375"/>
            <a:ext cx="2371725" cy="1371600"/>
          </a:xfrm>
          <a:prstGeom prst="rect">
            <a:avLst/>
          </a:prstGeom>
          <a:noFill/>
        </p:spPr>
      </p:pic>
      <p:sp>
        <p:nvSpPr>
          <p:cNvPr id="18" name=""/>
          <p:cNvSpPr txBox="1"/>
          <p:nvPr/>
        </p:nvSpPr>
        <p:spPr>
          <a:xfrm>
            <a:off x="5324475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イマジカインフォス｜薬屋のひとりごと 最新15巻発売]]></a:t>
            </a:r>
          </a:p>
        </p:txBody>
      </p:sp>
      <p:pic>
        <p:nvPicPr>
          <p:cNvPr id="19" name="" descr="">
            <a:hlinkClick r:id="rId31" tooltip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0" y="3381375"/>
            <a:ext cx="2371725" cy="1371600"/>
          </a:xfrm>
          <a:prstGeom prst="rect">
            <a:avLst/>
          </a:prstGeom>
          <a:noFill/>
        </p:spPr>
      </p:pic>
      <p:sp>
        <p:nvSpPr>
          <p:cNvPr id="20" name=""/>
          <p:cNvSpPr txBox="1"/>
          <p:nvPr/>
        </p:nvSpPr>
        <p:spPr>
          <a:xfrm>
            <a:off x="7772400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朝日新聞社の文章校正AI｜Typoless（タイポレス）]]></a:t>
            </a:r>
          </a:p>
        </p:txBody>
      </p:sp>
      <p:pic>
        <p:nvPicPr>
          <p:cNvPr id="21" name="" descr="">
            <a:hlinkClick r:id="rId33" tooltip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25" y="5324475"/>
            <a:ext cx="2371725" cy="1371600"/>
          </a:xfrm>
          <a:prstGeom prst="rect">
            <a:avLst/>
          </a:prstGeom>
          <a:noFill/>
        </p:spPr>
      </p:pic>
      <p:sp>
        <p:nvSpPr>
          <p:cNvPr id="22" name=""/>
          <p:cNvSpPr txBox="1"/>
          <p:nvPr/>
        </p:nvSpPr>
        <p:spPr>
          <a:xfrm>
            <a:off x="428625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東宝｜GODZILLA THE ART インタビュー動画制作]]></a:t>
            </a:r>
          </a:p>
        </p:txBody>
      </p:sp>
      <p:pic>
        <p:nvPicPr>
          <p:cNvPr id="23" name="" descr="">
            <a:hlinkClick r:id="rId35" tooltip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6550" y="5324475"/>
            <a:ext cx="2371725" cy="1371600"/>
          </a:xfrm>
          <a:prstGeom prst="rect">
            <a:avLst/>
          </a:prstGeom>
          <a:noFill/>
        </p:spPr>
      </p:pic>
      <p:sp>
        <p:nvSpPr>
          <p:cNvPr id="24" name=""/>
          <p:cNvSpPr txBox="1"/>
          <p:nvPr/>
        </p:nvSpPr>
        <p:spPr>
          <a:xfrm>
            <a:off x="2876550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関東大震災から100年｜もしも今日が、100年前の今日だったら。]]></a:t>
            </a:r>
          </a:p>
        </p:txBody>
      </p:sp>
      <p:pic>
        <p:nvPicPr>
          <p:cNvPr id="25" name="" descr="">
            <a:hlinkClick r:id="rId37" tooltip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4475" y="5324475"/>
            <a:ext cx="2371725" cy="1371600"/>
          </a:xfrm>
          <a:prstGeom prst="rect">
            <a:avLst/>
          </a:prstGeom>
          <a:noFill/>
        </p:spPr>
      </p:pic>
      <p:sp>
        <p:nvSpPr>
          <p:cNvPr id="26" name=""/>
          <p:cNvSpPr txBox="1"/>
          <p:nvPr/>
        </p:nvSpPr>
        <p:spPr>
          <a:xfrm>
            <a:off x="5324475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AAA CREATOR INTERVIEW#1]]></a:t>
            </a:r>
          </a:p>
        </p:txBody>
      </p:sp>
      <p:pic>
        <p:nvPicPr>
          <p:cNvPr id="27" name="" descr="">
            <a:hlinkClick r:id="rId39" tooltip="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2400" y="5324475"/>
            <a:ext cx="2371725" cy="1371600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7772400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濵田酒造｜YouTube Live キャンプで楽しむ本格麦焼酎「隠し蔵」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428625" y="7239000"/>
            <a:ext cx="9829800" cy="9525"/>
          </a:xfrm>
          <a:prstGeom prst="rect">
            <a:avLst/>
          </a:prstGeom>
          <a:solidFill>
            <a:srgbClr val="D0D6E0">
              <a:alpha val="100000"/>
            </a:srgbClr>
          </a:solidFill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30" name=""/>
          <p:cNvSpPr txBox="1"/>
          <p:nvPr/>
        </p:nvSpPr>
        <p:spPr>
          <a:xfrm>
            <a:off x="428625" y="7267575"/>
            <a:ext cx="5400675" cy="2190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9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つくる、枠をこえて。]]></a:t>
            </a:r>
          </a:p>
        </p:txBody>
      </p:sp>
      <p:pic>
        <p:nvPicPr>
          <p:cNvPr id="3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9225" y="7305675"/>
            <a:ext cx="1228725" cy="18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ASAHI CREATIVE LAB</dc:creator>
  <cp:lastModifiedBy>Unknown Creator</cp:lastModifiedBy>
  <dcterms:created xsi:type="dcterms:W3CDTF">2026-07-17T03:17:55Z</dcterms:created>
  <dcterms:modified xsi:type="dcterms:W3CDTF">2026-07-17T03:17:55Z</dcterms:modified>
  <dc:title>西田 悠亮 - ASAHI CREATIVE LAB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